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7"/>
  </p:notesMasterIdLst>
  <p:sldIdLst>
    <p:sldId id="256" r:id="rId2"/>
    <p:sldId id="258" r:id="rId3"/>
    <p:sldId id="259" r:id="rId4"/>
    <p:sldId id="263" r:id="rId5"/>
    <p:sldId id="267" r:id="rId6"/>
    <p:sldId id="266" r:id="rId7"/>
    <p:sldId id="285" r:id="rId8"/>
    <p:sldId id="286" r:id="rId9"/>
    <p:sldId id="287" r:id="rId10"/>
    <p:sldId id="288" r:id="rId11"/>
    <p:sldId id="289" r:id="rId12"/>
    <p:sldId id="269" r:id="rId13"/>
    <p:sldId id="278" r:id="rId14"/>
    <p:sldId id="291" r:id="rId15"/>
    <p:sldId id="261" r:id="rId16"/>
    <p:sldId id="290" r:id="rId17"/>
    <p:sldId id="280" r:id="rId18"/>
    <p:sldId id="293" r:id="rId19"/>
    <p:sldId id="281" r:id="rId20"/>
    <p:sldId id="292" r:id="rId21"/>
    <p:sldId id="264" r:id="rId22"/>
    <p:sldId id="283" r:id="rId23"/>
    <p:sldId id="294" r:id="rId24"/>
    <p:sldId id="274" r:id="rId25"/>
    <p:sldId id="275" r:id="rId26"/>
  </p:sldIdLst>
  <p:sldSz cx="18288000" cy="10287000"/>
  <p:notesSz cx="6858000" cy="9144000"/>
  <p:embeddedFontLst>
    <p:embeddedFont>
      <p:font typeface="Archivo Black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</p:embeddedFont>
    <p:embeddedFont>
      <p:font typeface="Cambria Math" panose="02040503050406030204" pitchFamily="18" charset="0"/>
      <p:regular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  <p:embeddedFont>
      <p:font typeface="PT Serif" panose="020F0502020204030204" pitchFamily="18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B22262-EE91-4951-AA39-8F43F4CDB637}">
  <a:tblStyle styleId="{0FB22262-EE91-4951-AA39-8F43F4CDB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52" d="100"/>
          <a:sy n="52" d="100"/>
        </p:scale>
        <p:origin x="874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126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442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836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648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28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832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890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0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02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311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035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27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920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11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Google Shape;27;p8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5547" r="-204997"/>
              </a:stretch>
            </a:blip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sp>
        <p:nvSpPr>
          <p:cNvPr id="29" name="Google Shape;29;p8"/>
          <p:cNvSpPr/>
          <p:nvPr/>
        </p:nvSpPr>
        <p:spPr>
          <a:xfrm>
            <a:off x="770278" y="978858"/>
            <a:ext cx="16771192" cy="8593239"/>
          </a:xfrm>
          <a:custGeom>
            <a:avLst/>
            <a:gdLst/>
            <a:ahLst/>
            <a:cxnLst/>
            <a:rect l="l" t="t" r="r" b="b"/>
            <a:pathLst>
              <a:path w="4417075" h="2263225" extrusionOk="0">
                <a:moveTo>
                  <a:pt x="0" y="0"/>
                </a:moveTo>
                <a:lnTo>
                  <a:pt x="4417075" y="0"/>
                </a:lnTo>
                <a:lnTo>
                  <a:pt x="4417075" y="2263225"/>
                </a:lnTo>
                <a:lnTo>
                  <a:pt x="0" y="2263225"/>
                </a:lnTo>
                <a:close/>
              </a:path>
            </a:pathLst>
          </a:custGeom>
          <a:solidFill>
            <a:srgbClr val="0F1A38"/>
          </a:solidFill>
          <a:ln>
            <a:noFill/>
          </a:ln>
        </p:spPr>
      </p:sp>
      <p:sp>
        <p:nvSpPr>
          <p:cNvPr id="30" name="Google Shape;30;p8"/>
          <p:cNvSpPr/>
          <p:nvPr/>
        </p:nvSpPr>
        <p:spPr>
          <a:xfrm>
            <a:off x="1293927" y="1470225"/>
            <a:ext cx="15657436" cy="7608616"/>
          </a:xfrm>
          <a:custGeom>
            <a:avLst/>
            <a:gdLst/>
            <a:ahLst/>
            <a:cxnLst/>
            <a:rect l="l" t="t" r="r" b="b"/>
            <a:pathLst>
              <a:path w="4123742" h="2003902" extrusionOk="0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013175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9384350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2876450" y="1778550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78.png"/><Relationship Id="rId3" Type="http://schemas.openxmlformats.org/officeDocument/2006/relationships/image" Target="../media/image660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6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6414828" y="0"/>
            <a:ext cx="11323471" cy="10287000"/>
          </a:xfrm>
          <a:custGeom>
            <a:avLst/>
            <a:gdLst/>
            <a:ahLst/>
            <a:cxnLst/>
            <a:rect l="l" t="t" r="r" b="b"/>
            <a:pathLst>
              <a:path w="11323471" h="10287000" extrusionOk="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 r="-6656" b="-870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" name="Google Shape;43;p10"/>
          <p:cNvSpPr/>
          <p:nvPr/>
        </p:nvSpPr>
        <p:spPr>
          <a:xfrm>
            <a:off x="8863025" y="5988797"/>
            <a:ext cx="6420159" cy="3402684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Google Shape;45;p10"/>
          <p:cNvSpPr/>
          <p:nvPr/>
        </p:nvSpPr>
        <p:spPr>
          <a:xfrm>
            <a:off x="506538" y="6734168"/>
            <a:ext cx="6838642" cy="270604"/>
          </a:xfrm>
          <a:custGeom>
            <a:avLst/>
            <a:gdLst/>
            <a:ahLst/>
            <a:cxnLst/>
            <a:rect l="l" t="t" r="r" b="b"/>
            <a:pathLst>
              <a:path w="812800" h="42302" extrusionOk="0">
                <a:moveTo>
                  <a:pt x="0" y="0"/>
                </a:moveTo>
                <a:lnTo>
                  <a:pt x="812800" y="0"/>
                </a:lnTo>
                <a:lnTo>
                  <a:pt x="812800" y="42302"/>
                </a:lnTo>
                <a:lnTo>
                  <a:pt x="0" y="42302"/>
                </a:lnTo>
                <a:close/>
              </a:path>
            </a:pathLst>
          </a:custGeom>
          <a:solidFill>
            <a:srgbClr val="2D5B8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7" name="Google Shape;47;p10"/>
          <p:cNvGrpSpPr/>
          <p:nvPr/>
        </p:nvGrpSpPr>
        <p:grpSpPr>
          <a:xfrm>
            <a:off x="47376" y="8123973"/>
            <a:ext cx="3667190" cy="2060821"/>
            <a:chOff x="0" y="-66667"/>
            <a:chExt cx="4889588" cy="2321131"/>
          </a:xfrm>
        </p:grpSpPr>
        <p:sp>
          <p:nvSpPr>
            <p:cNvPr id="48" name="Google Shape;48;p10"/>
            <p:cNvSpPr txBox="1"/>
            <p:nvPr/>
          </p:nvSpPr>
          <p:spPr>
            <a:xfrm>
              <a:off x="774760" y="-66667"/>
              <a:ext cx="4114828" cy="2321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i-FI" sz="3348" i="0" u="none" strike="noStrike" cap="none" dirty="0">
                  <a:solidFill>
                    <a:srgbClr val="FFFFFF"/>
                  </a:solidFill>
                  <a:latin typeface="PT Serif"/>
                  <a:ea typeface="PT Serif"/>
                  <a:cs typeface="PT Serif"/>
                  <a:sym typeface="PT Serif"/>
                </a:rPr>
                <a:t>Alaa Hussein Baraa Lazkani Haidar Saad Humam Yehia </a:t>
              </a:r>
              <a:endParaRPr dirty="0"/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0" y="57219"/>
              <a:ext cx="612216" cy="612216"/>
            </a:xfrm>
            <a:custGeom>
              <a:avLst/>
              <a:gdLst/>
              <a:ahLst/>
              <a:cxnLst/>
              <a:rect l="l" t="t" r="r" b="b"/>
              <a:pathLst>
                <a:path w="612216" h="612216" extrusionOk="0">
                  <a:moveTo>
                    <a:pt x="0" y="0"/>
                  </a:moveTo>
                  <a:lnTo>
                    <a:pt x="612216" y="0"/>
                  </a:lnTo>
                  <a:lnTo>
                    <a:pt x="612216" y="612216"/>
                  </a:lnTo>
                  <a:lnTo>
                    <a:pt x="0" y="6122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Google Shape;50;p10"/>
          <p:cNvSpPr txBox="1"/>
          <p:nvPr/>
        </p:nvSpPr>
        <p:spPr>
          <a:xfrm>
            <a:off x="288758" y="3312220"/>
            <a:ext cx="11113333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REAL-TIME ROBOT NAVIGATION WITH QR-BASED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LOCALIZATION AND LIDAR OBSTACLE MAPPING</a:t>
            </a:r>
            <a:endParaRPr sz="5000" dirty="0"/>
          </a:p>
        </p:txBody>
      </p:sp>
      <p:sp>
        <p:nvSpPr>
          <p:cNvPr id="51" name="Google Shape;51;p10"/>
          <p:cNvSpPr txBox="1"/>
          <p:nvPr/>
        </p:nvSpPr>
        <p:spPr>
          <a:xfrm>
            <a:off x="4114820" y="8123973"/>
            <a:ext cx="4289056" cy="216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1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Supervised by:</a:t>
            </a: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1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Fadi Muttauag</a:t>
            </a: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1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Baher Kher-Bek</a:t>
            </a:r>
            <a:endParaRPr sz="3350" b="1" dirty="0"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9626" y="0"/>
            <a:ext cx="9081226" cy="105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‫جامعة المنارة / اللاذقية سوريا‬‎">
            <a:extLst>
              <a:ext uri="{FF2B5EF4-FFF2-40B4-BE49-F238E27FC236}">
                <a16:creationId xmlns:a16="http://schemas.microsoft.com/office/drawing/2014/main" id="{8A05F824-A2A2-FD3B-D3EF-43570CAB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A6FB7"/>
              </a:clrFrom>
              <a:clrTo>
                <a:srgbClr val="0A6FB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6"/>
            <a:ext cx="2728771" cy="28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0"/>
          <p:cNvCxnSpPr>
            <a:cxnSpLocks/>
          </p:cNvCxnSpPr>
          <p:nvPr/>
        </p:nvCxnSpPr>
        <p:spPr>
          <a:xfrm>
            <a:off x="0" y="5481722"/>
            <a:ext cx="18288000" cy="0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/>
          <p:nvPr/>
        </p:nvSpPr>
        <p:spPr>
          <a:xfrm>
            <a:off x="1290215" y="4522061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401006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6729923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0"/>
          <p:cNvSpPr/>
          <p:nvPr/>
        </p:nvSpPr>
        <p:spPr>
          <a:xfrm>
            <a:off x="9449777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1471131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Architecture</a:t>
            </a:r>
            <a:endParaRPr sz="9000" dirty="0"/>
          </a:p>
        </p:txBody>
      </p:sp>
      <p:sp>
        <p:nvSpPr>
          <p:cNvPr id="213" name="Google Shape;213;p20"/>
          <p:cNvSpPr txBox="1"/>
          <p:nvPr/>
        </p:nvSpPr>
        <p:spPr>
          <a:xfrm>
            <a:off x="1290214" y="6758048"/>
            <a:ext cx="1919319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Camera Input</a:t>
            </a:r>
            <a:endParaRPr b="1" dirty="0"/>
          </a:p>
        </p:txBody>
      </p:sp>
      <p:sp>
        <p:nvSpPr>
          <p:cNvPr id="216" name="Google Shape;216;p20"/>
          <p:cNvSpPr txBox="1"/>
          <p:nvPr/>
        </p:nvSpPr>
        <p:spPr>
          <a:xfrm>
            <a:off x="3697076" y="6758048"/>
            <a:ext cx="2302250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ArUco Marker Detection</a:t>
            </a:r>
            <a:endParaRPr b="1" dirty="0"/>
          </a:p>
        </p:txBody>
      </p:sp>
      <p:sp>
        <p:nvSpPr>
          <p:cNvPr id="219" name="Google Shape;219;p20"/>
          <p:cNvSpPr txBox="1"/>
          <p:nvPr/>
        </p:nvSpPr>
        <p:spPr>
          <a:xfrm>
            <a:off x="6276341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 Transformation</a:t>
            </a:r>
            <a:endParaRPr b="1" dirty="0"/>
          </a:p>
        </p:txBody>
      </p:sp>
      <p:sp>
        <p:nvSpPr>
          <p:cNvPr id="2" name="Google Shape;210;p20">
            <a:extLst>
              <a:ext uri="{FF2B5EF4-FFF2-40B4-BE49-F238E27FC236}">
                <a16:creationId xmlns:a16="http://schemas.microsoft.com/office/drawing/2014/main" id="{BC6CD804-2C7B-8BD7-5BB9-1FC84EA8AD4D}"/>
              </a:ext>
            </a:extLst>
          </p:cNvPr>
          <p:cNvSpPr/>
          <p:nvPr/>
        </p:nvSpPr>
        <p:spPr>
          <a:xfrm>
            <a:off x="1216685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0;p20">
            <a:extLst>
              <a:ext uri="{FF2B5EF4-FFF2-40B4-BE49-F238E27FC236}">
                <a16:creationId xmlns:a16="http://schemas.microsoft.com/office/drawing/2014/main" id="{77A8E3F2-BFB2-3F90-245C-C8A0DB8E33B4}"/>
              </a:ext>
            </a:extLst>
          </p:cNvPr>
          <p:cNvSpPr/>
          <p:nvPr/>
        </p:nvSpPr>
        <p:spPr>
          <a:xfrm>
            <a:off x="14886401" y="4474875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9;p20">
            <a:extLst>
              <a:ext uri="{FF2B5EF4-FFF2-40B4-BE49-F238E27FC236}">
                <a16:creationId xmlns:a16="http://schemas.microsoft.com/office/drawing/2014/main" id="{BAB234E9-C837-60FA-35BD-89DB76B8A757}"/>
              </a:ext>
            </a:extLst>
          </p:cNvPr>
          <p:cNvSpPr txBox="1"/>
          <p:nvPr/>
        </p:nvSpPr>
        <p:spPr>
          <a:xfrm>
            <a:off x="8996195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Serial Transmission</a:t>
            </a:r>
            <a:endParaRPr b="1" dirty="0"/>
          </a:p>
        </p:txBody>
      </p:sp>
      <p:sp>
        <p:nvSpPr>
          <p:cNvPr id="6" name="Google Shape;219;p20">
            <a:extLst>
              <a:ext uri="{FF2B5EF4-FFF2-40B4-BE49-F238E27FC236}">
                <a16:creationId xmlns:a16="http://schemas.microsoft.com/office/drawing/2014/main" id="{AC436D69-028B-0D87-FF5E-55D7A4BAD27B}"/>
              </a:ext>
            </a:extLst>
          </p:cNvPr>
          <p:cNvSpPr txBox="1"/>
          <p:nvPr/>
        </p:nvSpPr>
        <p:spPr>
          <a:xfrm>
            <a:off x="11713277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Pose Estimation &amp; Filtering</a:t>
            </a:r>
            <a:endParaRPr b="1" dirty="0"/>
          </a:p>
        </p:txBody>
      </p:sp>
      <p:sp>
        <p:nvSpPr>
          <p:cNvPr id="7" name="Google Shape;219;p20">
            <a:extLst>
              <a:ext uri="{FF2B5EF4-FFF2-40B4-BE49-F238E27FC236}">
                <a16:creationId xmlns:a16="http://schemas.microsoft.com/office/drawing/2014/main" id="{8A055B7F-6C51-0483-F80A-7249B9E97310}"/>
              </a:ext>
            </a:extLst>
          </p:cNvPr>
          <p:cNvSpPr txBox="1"/>
          <p:nvPr/>
        </p:nvSpPr>
        <p:spPr>
          <a:xfrm>
            <a:off x="14432819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and Control</a:t>
            </a:r>
            <a:endParaRPr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2CDA9-4394-4331-3F26-61431128A8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D1C7"/>
              </a:clrFrom>
              <a:clrTo>
                <a:srgbClr val="DBD1C7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3637" y="4362971"/>
            <a:ext cx="2143125" cy="2143125"/>
          </a:xfrm>
          <a:prstGeom prst="rect">
            <a:avLst/>
          </a:prstGeom>
        </p:spPr>
      </p:pic>
      <p:pic>
        <p:nvPicPr>
          <p:cNvPr id="11" name="Google Shape;153;p16">
            <a:extLst>
              <a:ext uri="{FF2B5EF4-FFF2-40B4-BE49-F238E27FC236}">
                <a16:creationId xmlns:a16="http://schemas.microsoft.com/office/drawing/2014/main" id="{03951378-0B14-5EA8-B3BF-682A3608699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6827" t="29632" r="67506" b="42797"/>
          <a:stretch/>
        </p:blipFill>
        <p:spPr>
          <a:xfrm>
            <a:off x="14825770" y="2446718"/>
            <a:ext cx="2113844" cy="218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9A7F-B9B6-A156-4597-99AC3FAABE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74009" y="4606347"/>
            <a:ext cx="1797504" cy="1797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626668-7303-DFD0-7129-7D0F200EA3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47702" y="4631681"/>
            <a:ext cx="1483758" cy="1483758"/>
          </a:xfrm>
          <a:prstGeom prst="rect">
            <a:avLst/>
          </a:prstGeom>
        </p:spPr>
      </p:pic>
      <p:pic>
        <p:nvPicPr>
          <p:cNvPr id="2052" name="Picture 4" descr="Serial Port png images | PNGEgg">
            <a:extLst>
              <a:ext uri="{FF2B5EF4-FFF2-40B4-BE49-F238E27FC236}">
                <a16:creationId xmlns:a16="http://schemas.microsoft.com/office/drawing/2014/main" id="{3B11E147-ED0E-62FE-9947-397533D4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684" y="4474873"/>
            <a:ext cx="1919319" cy="19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093904-239E-11E0-07E3-6F0F17CA1B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40161" y="4582767"/>
            <a:ext cx="1703529" cy="1703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889E6-D152-73B3-2ACE-114E2EF5D5AB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4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38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0"/>
          <p:cNvCxnSpPr>
            <a:cxnSpLocks/>
          </p:cNvCxnSpPr>
          <p:nvPr/>
        </p:nvCxnSpPr>
        <p:spPr>
          <a:xfrm>
            <a:off x="0" y="5481722"/>
            <a:ext cx="18288000" cy="0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/>
          <p:nvPr/>
        </p:nvSpPr>
        <p:spPr>
          <a:xfrm>
            <a:off x="1290215" y="4522061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401006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6729923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0"/>
          <p:cNvSpPr/>
          <p:nvPr/>
        </p:nvSpPr>
        <p:spPr>
          <a:xfrm>
            <a:off x="9449777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1471131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Architecture</a:t>
            </a:r>
            <a:endParaRPr sz="9000" dirty="0"/>
          </a:p>
        </p:txBody>
      </p:sp>
      <p:sp>
        <p:nvSpPr>
          <p:cNvPr id="213" name="Google Shape;213;p20"/>
          <p:cNvSpPr txBox="1"/>
          <p:nvPr/>
        </p:nvSpPr>
        <p:spPr>
          <a:xfrm>
            <a:off x="1290214" y="6758048"/>
            <a:ext cx="1919319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Camera Input</a:t>
            </a:r>
            <a:endParaRPr b="1" dirty="0"/>
          </a:p>
        </p:txBody>
      </p:sp>
      <p:sp>
        <p:nvSpPr>
          <p:cNvPr id="216" name="Google Shape;216;p20"/>
          <p:cNvSpPr txBox="1"/>
          <p:nvPr/>
        </p:nvSpPr>
        <p:spPr>
          <a:xfrm>
            <a:off x="3697076" y="6758048"/>
            <a:ext cx="2302250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ArUco Marker Detection</a:t>
            </a:r>
            <a:endParaRPr b="1" dirty="0"/>
          </a:p>
        </p:txBody>
      </p:sp>
      <p:sp>
        <p:nvSpPr>
          <p:cNvPr id="219" name="Google Shape;219;p20"/>
          <p:cNvSpPr txBox="1"/>
          <p:nvPr/>
        </p:nvSpPr>
        <p:spPr>
          <a:xfrm>
            <a:off x="6276341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 Transformation</a:t>
            </a:r>
            <a:endParaRPr b="1" dirty="0"/>
          </a:p>
        </p:txBody>
      </p:sp>
      <p:sp>
        <p:nvSpPr>
          <p:cNvPr id="2" name="Google Shape;210;p20">
            <a:extLst>
              <a:ext uri="{FF2B5EF4-FFF2-40B4-BE49-F238E27FC236}">
                <a16:creationId xmlns:a16="http://schemas.microsoft.com/office/drawing/2014/main" id="{BC6CD804-2C7B-8BD7-5BB9-1FC84EA8AD4D}"/>
              </a:ext>
            </a:extLst>
          </p:cNvPr>
          <p:cNvSpPr/>
          <p:nvPr/>
        </p:nvSpPr>
        <p:spPr>
          <a:xfrm>
            <a:off x="1216685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0;p20">
            <a:extLst>
              <a:ext uri="{FF2B5EF4-FFF2-40B4-BE49-F238E27FC236}">
                <a16:creationId xmlns:a16="http://schemas.microsoft.com/office/drawing/2014/main" id="{77A8E3F2-BFB2-3F90-245C-C8A0DB8E33B4}"/>
              </a:ext>
            </a:extLst>
          </p:cNvPr>
          <p:cNvSpPr/>
          <p:nvPr/>
        </p:nvSpPr>
        <p:spPr>
          <a:xfrm>
            <a:off x="14886401" y="4474875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9;p20">
            <a:extLst>
              <a:ext uri="{FF2B5EF4-FFF2-40B4-BE49-F238E27FC236}">
                <a16:creationId xmlns:a16="http://schemas.microsoft.com/office/drawing/2014/main" id="{BAB234E9-C837-60FA-35BD-89DB76B8A757}"/>
              </a:ext>
            </a:extLst>
          </p:cNvPr>
          <p:cNvSpPr txBox="1"/>
          <p:nvPr/>
        </p:nvSpPr>
        <p:spPr>
          <a:xfrm>
            <a:off x="8996195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Serial Transmission</a:t>
            </a:r>
            <a:endParaRPr b="1" dirty="0"/>
          </a:p>
        </p:txBody>
      </p:sp>
      <p:sp>
        <p:nvSpPr>
          <p:cNvPr id="6" name="Google Shape;219;p20">
            <a:extLst>
              <a:ext uri="{FF2B5EF4-FFF2-40B4-BE49-F238E27FC236}">
                <a16:creationId xmlns:a16="http://schemas.microsoft.com/office/drawing/2014/main" id="{AC436D69-028B-0D87-FF5E-55D7A4BAD27B}"/>
              </a:ext>
            </a:extLst>
          </p:cNvPr>
          <p:cNvSpPr txBox="1"/>
          <p:nvPr/>
        </p:nvSpPr>
        <p:spPr>
          <a:xfrm>
            <a:off x="11713277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Pose Estimation &amp; Filtering</a:t>
            </a:r>
            <a:endParaRPr b="1" dirty="0"/>
          </a:p>
        </p:txBody>
      </p:sp>
      <p:sp>
        <p:nvSpPr>
          <p:cNvPr id="7" name="Google Shape;219;p20">
            <a:extLst>
              <a:ext uri="{FF2B5EF4-FFF2-40B4-BE49-F238E27FC236}">
                <a16:creationId xmlns:a16="http://schemas.microsoft.com/office/drawing/2014/main" id="{8A055B7F-6C51-0483-F80A-7249B9E97310}"/>
              </a:ext>
            </a:extLst>
          </p:cNvPr>
          <p:cNvSpPr txBox="1"/>
          <p:nvPr/>
        </p:nvSpPr>
        <p:spPr>
          <a:xfrm>
            <a:off x="14432819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and Control</a:t>
            </a:r>
            <a:endParaRPr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2CDA9-4394-4331-3F26-61431128A8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D1C7"/>
              </a:clrFrom>
              <a:clrTo>
                <a:srgbClr val="DBD1C7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3637" y="4362971"/>
            <a:ext cx="2143125" cy="2143125"/>
          </a:xfrm>
          <a:prstGeom prst="rect">
            <a:avLst/>
          </a:prstGeom>
        </p:spPr>
      </p:pic>
      <p:pic>
        <p:nvPicPr>
          <p:cNvPr id="11" name="Google Shape;153;p16">
            <a:extLst>
              <a:ext uri="{FF2B5EF4-FFF2-40B4-BE49-F238E27FC236}">
                <a16:creationId xmlns:a16="http://schemas.microsoft.com/office/drawing/2014/main" id="{03951378-0B14-5EA8-B3BF-682A3608699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6827" t="29632" r="67506" b="42797"/>
          <a:stretch/>
        </p:blipFill>
        <p:spPr>
          <a:xfrm>
            <a:off x="14883941" y="4218888"/>
            <a:ext cx="2113844" cy="218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9A7F-B9B6-A156-4597-99AC3FAABE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74009" y="4606347"/>
            <a:ext cx="1797504" cy="1797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626668-7303-DFD0-7129-7D0F200EA3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47702" y="4631681"/>
            <a:ext cx="1483758" cy="1483758"/>
          </a:xfrm>
          <a:prstGeom prst="rect">
            <a:avLst/>
          </a:prstGeom>
        </p:spPr>
      </p:pic>
      <p:pic>
        <p:nvPicPr>
          <p:cNvPr id="2052" name="Picture 4" descr="Serial Port png images | PNGEgg">
            <a:extLst>
              <a:ext uri="{FF2B5EF4-FFF2-40B4-BE49-F238E27FC236}">
                <a16:creationId xmlns:a16="http://schemas.microsoft.com/office/drawing/2014/main" id="{3B11E147-ED0E-62FE-9947-397533D4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684" y="4474873"/>
            <a:ext cx="1919319" cy="19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093904-239E-11E0-07E3-6F0F17CA1B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74752" y="4629955"/>
            <a:ext cx="1703529" cy="1703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F6182-FE5A-375C-A334-5730A19FEC6E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4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80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/>
        </p:nvSpPr>
        <p:spPr>
          <a:xfrm>
            <a:off x="8793990" y="3699301"/>
            <a:ext cx="846531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Theoretical Background</a:t>
            </a:r>
          </a:p>
        </p:txBody>
      </p:sp>
      <p:sp>
        <p:nvSpPr>
          <p:cNvPr id="279" name="Google Shape;279;p23"/>
          <p:cNvSpPr txBox="1"/>
          <p:nvPr/>
        </p:nvSpPr>
        <p:spPr>
          <a:xfrm>
            <a:off x="1293927" y="847874"/>
            <a:ext cx="3086100" cy="326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 rot="10800000">
            <a:off x="-2298281" y="0"/>
            <a:ext cx="8198578" cy="10287000"/>
          </a:xfrm>
          <a:custGeom>
            <a:avLst/>
            <a:gdLst/>
            <a:ahLst/>
            <a:cxnLst/>
            <a:rect l="l" t="t" r="r" b="b"/>
            <a:pathLst>
              <a:path w="8198578" h="10287000" extrusionOk="0">
                <a:moveTo>
                  <a:pt x="0" y="0"/>
                </a:moveTo>
                <a:lnTo>
                  <a:pt x="8198579" y="0"/>
                </a:lnTo>
                <a:lnTo>
                  <a:pt x="81985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638" r="-783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8793990" y="-180826"/>
            <a:ext cx="3086101" cy="3692058"/>
            <a:chOff x="0" y="-47625"/>
            <a:chExt cx="812800" cy="972394"/>
          </a:xfrm>
        </p:grpSpPr>
        <p:sp>
          <p:nvSpPr>
            <p:cNvPr id="285" name="Google Shape;285;p23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Google Shape;286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23"/>
          <p:cNvSpPr txBox="1"/>
          <p:nvPr/>
        </p:nvSpPr>
        <p:spPr>
          <a:xfrm>
            <a:off x="8935803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 dirty="0"/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25" y="152400"/>
            <a:ext cx="10287001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88CA36-0918-3AB7-AA41-C6252230A5FB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5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/>
        </p:nvSpPr>
        <p:spPr>
          <a:xfrm>
            <a:off x="2491624" y="206475"/>
            <a:ext cx="1211549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Differential‐Drive (Two-Wheeled)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Mobile Robot</a:t>
            </a:r>
            <a:endParaRPr sz="4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53DF6A-19E9-5A26-A20C-34766D6A4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05" y="2029603"/>
            <a:ext cx="9327145" cy="75659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BD3916-3E21-2DFB-EF7B-1BA5288D6248}"/>
                  </a:ext>
                </a:extLst>
              </p:cNvPr>
              <p:cNvSpPr txBox="1"/>
              <p:nvPr/>
            </p:nvSpPr>
            <p:spPr>
              <a:xfrm>
                <a:off x="-1956509" y="2514602"/>
                <a:ext cx="921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m:rPr>
                          <m:lit/>
                        </m:rP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m:rPr>
                          <m:lit/>
                        </m:rP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m:rPr>
                          <m:lit/>
                        </m:rP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m:rPr>
                          <m:lit/>
                        </m:rP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BD3916-3E21-2DFB-EF7B-1BA5288D6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6509" y="2514602"/>
                <a:ext cx="92177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BF6F59-1AF3-148F-A129-EB93FA66CC49}"/>
                  </a:ext>
                </a:extLst>
              </p:cNvPr>
              <p:cNvSpPr txBox="1"/>
              <p:nvPr/>
            </p:nvSpPr>
            <p:spPr>
              <a:xfrm>
                <a:off x="-2417396" y="3233502"/>
                <a:ext cx="10139516" cy="8074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  <m:f>
                        <m:fPr>
                          <m:ctrlP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en-US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· 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sub>
                                  </m:sSub>
                                  <m:r>
                                    <a:rPr lang="en-US" sz="24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BF6F59-1AF3-148F-A129-EB93FA66C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17396" y="3233502"/>
                <a:ext cx="10139516" cy="807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F5EF6B-858D-9620-7888-EDEB2D24C39B}"/>
                  </a:ext>
                </a:extLst>
              </p:cNvPr>
              <p:cNvSpPr txBox="1"/>
              <p:nvPr/>
            </p:nvSpPr>
            <p:spPr>
              <a:xfrm>
                <a:off x="-2721931" y="4176595"/>
                <a:ext cx="10368116" cy="809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  <m:f>
                        <m:fPr>
                          <m:ctrlP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· 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sub>
                                  </m:sSub>
                                  <m:r>
                                    <a:rPr lang="en-US" sz="24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F5EF6B-858D-9620-7888-EDEB2D24C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1931" y="4176595"/>
                <a:ext cx="10368116" cy="809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F547B-F80B-D7A3-5FA0-69070AFCDF41}"/>
                  </a:ext>
                </a:extLst>
              </p:cNvPr>
              <p:cNvSpPr txBox="1"/>
              <p:nvPr/>
            </p:nvSpPr>
            <p:spPr>
              <a:xfrm>
                <a:off x="49922" y="5168386"/>
                <a:ext cx="2915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ẋ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=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F547B-F80B-D7A3-5FA0-69070AFCD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" y="5168386"/>
                <a:ext cx="291528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5D7CB3-3BB2-C843-EDA0-8317AB1C727E}"/>
                  </a:ext>
                </a:extLst>
              </p:cNvPr>
              <p:cNvSpPr txBox="1"/>
              <p:nvPr/>
            </p:nvSpPr>
            <p:spPr>
              <a:xfrm>
                <a:off x="2294349" y="5154740"/>
                <a:ext cx="3548459" cy="47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ẏ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=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5D7CB3-3BB2-C843-EDA0-8317AB1C7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49" y="5154740"/>
                <a:ext cx="3548459" cy="475311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A62E91-2565-A1F1-ED46-58C7E35ACDB6}"/>
                  </a:ext>
                </a:extLst>
              </p:cNvPr>
              <p:cNvSpPr txBox="1"/>
              <p:nvPr/>
            </p:nvSpPr>
            <p:spPr>
              <a:xfrm>
                <a:off x="4385166" y="5169011"/>
                <a:ext cx="354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=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A62E91-2565-A1F1-ED46-58C7E35AC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166" y="5169011"/>
                <a:ext cx="35484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FE6A01-C4EE-A68D-F8DB-99BD2589A782}"/>
                  </a:ext>
                </a:extLst>
              </p:cNvPr>
              <p:cNvSpPr txBox="1"/>
              <p:nvPr/>
            </p:nvSpPr>
            <p:spPr>
              <a:xfrm>
                <a:off x="117987" y="5812565"/>
                <a:ext cx="4578399" cy="2111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ẋ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·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ẏ    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·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̇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·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FE6A01-C4EE-A68D-F8DB-99BD2589A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7" y="5812565"/>
                <a:ext cx="4578399" cy="21111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2026199-5DC9-5FEB-6406-A43416245806}"/>
              </a:ext>
            </a:extLst>
          </p:cNvPr>
          <p:cNvSpPr txBox="1"/>
          <p:nvPr/>
        </p:nvSpPr>
        <p:spPr>
          <a:xfrm>
            <a:off x="162111" y="1552207"/>
            <a:ext cx="11031792" cy="801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Kinematic Model</a:t>
            </a:r>
            <a:endParaRPr lang="en-US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AAD46-5296-E9B2-570A-0C4DD271936C}"/>
              </a:ext>
            </a:extLst>
          </p:cNvPr>
          <p:cNvSpPr txBox="1"/>
          <p:nvPr/>
        </p:nvSpPr>
        <p:spPr>
          <a:xfrm>
            <a:off x="176981" y="7810820"/>
            <a:ext cx="11031792" cy="801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Inverse Kinematic Model</a:t>
            </a:r>
            <a:endParaRPr lang="en-US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B9158B-B25F-940B-C57C-50F3CDAF4B93}"/>
                  </a:ext>
                </a:extLst>
              </p:cNvPr>
              <p:cNvSpPr txBox="1"/>
              <p:nvPr/>
            </p:nvSpPr>
            <p:spPr>
              <a:xfrm>
                <a:off x="176981" y="8807396"/>
                <a:ext cx="3157749" cy="1093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num>
                                    <m:den>
                                      <m:r>
                                        <a:rPr lang="en-US" sz="24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· 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B9158B-B25F-940B-C57C-50F3CDAF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1" y="8807396"/>
                <a:ext cx="3157749" cy="10937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ED6426-E518-4D48-AE31-7086B38A2602}"/>
                  </a:ext>
                </a:extLst>
              </p:cNvPr>
              <p:cNvSpPr txBox="1"/>
              <p:nvPr/>
            </p:nvSpPr>
            <p:spPr>
              <a:xfrm>
                <a:off x="2965207" y="8793920"/>
                <a:ext cx="4549372" cy="1094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num>
                                    <m:den>
                                      <m:r>
                                        <a:rPr lang="en-US" sz="24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· 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ED6426-E518-4D48-AE31-7086B38A2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07" y="8793920"/>
                <a:ext cx="4549372" cy="10940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F1F0BCB-4507-7CDD-16E3-E1972ED261F1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6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3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353961" y="206475"/>
            <a:ext cx="17757058" cy="9888796"/>
            <a:chOff x="0" y="38120"/>
            <a:chExt cx="4259780" cy="2129347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38120"/>
              <a:ext cx="4259780" cy="212934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342993"/>
              <a:ext cx="1008261" cy="243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6643935" y="191729"/>
            <a:ext cx="50001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Archivo Black"/>
                <a:sym typeface="Archivo Black"/>
              </a:rPr>
              <a:t>Kalman Filter</a:t>
            </a:r>
            <a:endParaRPr sz="4500" dirty="0"/>
          </a:p>
        </p:txBody>
      </p:sp>
      <p:cxnSp>
        <p:nvCxnSpPr>
          <p:cNvPr id="18" name="Google Shape;206;p20">
            <a:extLst>
              <a:ext uri="{FF2B5EF4-FFF2-40B4-BE49-F238E27FC236}">
                <a16:creationId xmlns:a16="http://schemas.microsoft.com/office/drawing/2014/main" id="{41BBBB82-C556-71E6-72E0-8020F41472D1}"/>
              </a:ext>
            </a:extLst>
          </p:cNvPr>
          <p:cNvCxnSpPr>
            <a:cxnSpLocks/>
          </p:cNvCxnSpPr>
          <p:nvPr/>
        </p:nvCxnSpPr>
        <p:spPr>
          <a:xfrm>
            <a:off x="6386052" y="932660"/>
            <a:ext cx="0" cy="9053856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206;p20">
            <a:extLst>
              <a:ext uri="{FF2B5EF4-FFF2-40B4-BE49-F238E27FC236}">
                <a16:creationId xmlns:a16="http://schemas.microsoft.com/office/drawing/2014/main" id="{6E8CC10A-DC5E-88F5-7EBB-C3C0B56B7975}"/>
              </a:ext>
            </a:extLst>
          </p:cNvPr>
          <p:cNvCxnSpPr>
            <a:cxnSpLocks/>
          </p:cNvCxnSpPr>
          <p:nvPr/>
        </p:nvCxnSpPr>
        <p:spPr>
          <a:xfrm>
            <a:off x="11664375" y="937079"/>
            <a:ext cx="0" cy="9053856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77;p18">
            <a:extLst>
              <a:ext uri="{FF2B5EF4-FFF2-40B4-BE49-F238E27FC236}">
                <a16:creationId xmlns:a16="http://schemas.microsoft.com/office/drawing/2014/main" id="{39418A94-8631-71EC-0244-38246E003A3E}"/>
              </a:ext>
            </a:extLst>
          </p:cNvPr>
          <p:cNvSpPr txBox="1"/>
          <p:nvPr/>
        </p:nvSpPr>
        <p:spPr>
          <a:xfrm>
            <a:off x="733327" y="1022726"/>
            <a:ext cx="449911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Linear Kalman Filter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4CF517-2712-8102-91FF-7E8B3E556DFC}"/>
                  </a:ext>
                </a:extLst>
              </p:cNvPr>
              <p:cNvSpPr txBox="1"/>
              <p:nvPr/>
            </p:nvSpPr>
            <p:spPr>
              <a:xfrm>
                <a:off x="-942387" y="1829814"/>
                <a:ext cx="785053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4CF517-2712-8102-91FF-7E8B3E556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2387" y="1829814"/>
                <a:ext cx="785053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52E841-E37B-982E-5458-DD634891491C}"/>
                  </a:ext>
                </a:extLst>
              </p:cNvPr>
              <p:cNvSpPr txBox="1"/>
              <p:nvPr/>
            </p:nvSpPr>
            <p:spPr>
              <a:xfrm>
                <a:off x="-915088" y="2831818"/>
                <a:ext cx="7850537" cy="590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52E841-E37B-982E-5458-DD6348914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5088" y="2831818"/>
                <a:ext cx="7850537" cy="590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216AB5-0A01-C24D-B7EE-180EC9270A29}"/>
                  </a:ext>
                </a:extLst>
              </p:cNvPr>
              <p:cNvSpPr txBox="1"/>
              <p:nvPr/>
            </p:nvSpPr>
            <p:spPr>
              <a:xfrm>
                <a:off x="-1156148" y="3810166"/>
                <a:ext cx="8761199" cy="706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Sup>
                        <m:sSubSup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p>
                        <m:sSup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3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216AB5-0A01-C24D-B7EE-180EC9270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6148" y="3810166"/>
                <a:ext cx="8761199" cy="706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C3243A-976F-352A-1D24-CDCB1EB86AAB}"/>
                  </a:ext>
                </a:extLst>
              </p:cNvPr>
              <p:cNvSpPr txBox="1"/>
              <p:nvPr/>
            </p:nvSpPr>
            <p:spPr>
              <a:xfrm>
                <a:off x="-959333" y="4984495"/>
                <a:ext cx="785053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C3243A-976F-352A-1D24-CDCB1EB8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9333" y="4984495"/>
                <a:ext cx="785053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CDC6CB-9259-0009-A392-2A86F163D5A9}"/>
                  </a:ext>
                </a:extLst>
              </p:cNvPr>
              <p:cNvSpPr txBox="1"/>
              <p:nvPr/>
            </p:nvSpPr>
            <p:spPr>
              <a:xfrm>
                <a:off x="-1464485" y="5911481"/>
                <a:ext cx="785053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0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CDC6CB-9259-0009-A392-2A86F163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4485" y="5911481"/>
                <a:ext cx="785053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77;p18">
            <a:extLst>
              <a:ext uri="{FF2B5EF4-FFF2-40B4-BE49-F238E27FC236}">
                <a16:creationId xmlns:a16="http://schemas.microsoft.com/office/drawing/2014/main" id="{848CB4EB-1830-53A3-8C3A-D0272926EAEE}"/>
              </a:ext>
            </a:extLst>
          </p:cNvPr>
          <p:cNvSpPr txBox="1"/>
          <p:nvPr/>
        </p:nvSpPr>
        <p:spPr>
          <a:xfrm>
            <a:off x="6643935" y="1022726"/>
            <a:ext cx="449911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Non-Linear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1910EA-40CD-6F27-A4C8-AD94E0E39FA5}"/>
                  </a:ext>
                </a:extLst>
              </p:cNvPr>
              <p:cNvSpPr txBox="1"/>
              <p:nvPr/>
            </p:nvSpPr>
            <p:spPr>
              <a:xfrm>
                <a:off x="4399331" y="1838977"/>
                <a:ext cx="921774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1910EA-40CD-6F27-A4C8-AD94E0E3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331" y="1838977"/>
                <a:ext cx="921774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6A502C-B056-3F86-C1B8-C0F5B2E036D9}"/>
                  </a:ext>
                </a:extLst>
              </p:cNvPr>
              <p:cNvSpPr txBox="1"/>
              <p:nvPr/>
            </p:nvSpPr>
            <p:spPr>
              <a:xfrm>
                <a:off x="4520380" y="2687607"/>
                <a:ext cx="9217742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5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3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5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5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5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6A502C-B056-3F86-C1B8-C0F5B2E0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380" y="2687607"/>
                <a:ext cx="9217742" cy="6309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77;p18">
            <a:extLst>
              <a:ext uri="{FF2B5EF4-FFF2-40B4-BE49-F238E27FC236}">
                <a16:creationId xmlns:a16="http://schemas.microsoft.com/office/drawing/2014/main" id="{B0EA9353-1201-0F3F-68D1-BABC534D83DE}"/>
              </a:ext>
            </a:extLst>
          </p:cNvPr>
          <p:cNvSpPr txBox="1"/>
          <p:nvPr/>
        </p:nvSpPr>
        <p:spPr>
          <a:xfrm>
            <a:off x="12567287" y="1029165"/>
            <a:ext cx="51532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Extended Kalman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9DE7AD-D882-FAE3-DE3E-279A0BB1E1B1}"/>
                  </a:ext>
                </a:extLst>
              </p:cNvPr>
              <p:cNvSpPr txBox="1"/>
              <p:nvPr/>
            </p:nvSpPr>
            <p:spPr>
              <a:xfrm>
                <a:off x="10460118" y="1838977"/>
                <a:ext cx="579611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9DE7AD-D882-FAE3-DE3E-279A0BB1E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118" y="1838977"/>
                <a:ext cx="5796116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80D01-A77A-F77A-0258-76D1C6C8BEA5}"/>
                  </a:ext>
                </a:extLst>
              </p:cNvPr>
              <p:cNvSpPr txBox="1"/>
              <p:nvPr/>
            </p:nvSpPr>
            <p:spPr>
              <a:xfrm>
                <a:off x="10192991" y="2704070"/>
                <a:ext cx="9397492" cy="590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en-US" sz="3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80D01-A77A-F77A-0258-76D1C6C8B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991" y="2704070"/>
                <a:ext cx="9397492" cy="5908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69770D-9C5C-B911-17FE-7F3F831981B9}"/>
                  </a:ext>
                </a:extLst>
              </p:cNvPr>
              <p:cNvSpPr txBox="1"/>
              <p:nvPr/>
            </p:nvSpPr>
            <p:spPr>
              <a:xfrm>
                <a:off x="9876422" y="3563487"/>
                <a:ext cx="10006553" cy="706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Sup>
                        <m:sSubSup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p>
                        <m:sSup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sz="3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3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69770D-9C5C-B911-17FE-7F3F83198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422" y="3563487"/>
                <a:ext cx="10006553" cy="7060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15912D-2AC9-7696-DAAF-B86B1CD6495C}"/>
                  </a:ext>
                </a:extLst>
              </p:cNvPr>
              <p:cNvSpPr txBox="1"/>
              <p:nvPr/>
            </p:nvSpPr>
            <p:spPr>
              <a:xfrm>
                <a:off x="10621379" y="4538192"/>
                <a:ext cx="702071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15912D-2AC9-7696-DAAF-B86B1CD64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379" y="4538192"/>
                <a:ext cx="702071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1A1BA6-9B55-AD23-BB79-E182F76D43F6}"/>
                  </a:ext>
                </a:extLst>
              </p:cNvPr>
              <p:cNvSpPr txBox="1"/>
              <p:nvPr/>
            </p:nvSpPr>
            <p:spPr>
              <a:xfrm>
                <a:off x="10551998" y="5357483"/>
                <a:ext cx="606158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0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0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1A1BA6-9B55-AD23-BB79-E182F76D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998" y="5357483"/>
                <a:ext cx="606158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7347AD9-69DB-2412-D06C-0FD1B1133D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68766" y="6014463"/>
            <a:ext cx="2706603" cy="40207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A1C4FE-1B14-8336-D561-BA9006DA35D9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7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7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5"/>
          <p:cNvPicPr preferRelativeResize="0"/>
          <p:nvPr/>
        </p:nvPicPr>
        <p:blipFill rotWithShape="1">
          <a:blip r:embed="rId3">
            <a:alphaModFix/>
          </a:blip>
          <a:srcRect l="5554" r="5555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/>
        </p:nvSpPr>
        <p:spPr>
          <a:xfrm>
            <a:off x="575187" y="3416710"/>
            <a:ext cx="8285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</a:t>
            </a:r>
            <a:endParaRPr sz="9000" dirty="0"/>
          </a:p>
        </p:txBody>
      </p:sp>
      <p:grpSp>
        <p:nvGrpSpPr>
          <p:cNvPr id="3" name="Google Shape;284;p23">
            <a:extLst>
              <a:ext uri="{FF2B5EF4-FFF2-40B4-BE49-F238E27FC236}">
                <a16:creationId xmlns:a16="http://schemas.microsoft.com/office/drawing/2014/main" id="{08455633-4A35-E870-75CC-562CC77DBC70}"/>
              </a:ext>
            </a:extLst>
          </p:cNvPr>
          <p:cNvGrpSpPr/>
          <p:nvPr/>
        </p:nvGrpSpPr>
        <p:grpSpPr>
          <a:xfrm>
            <a:off x="8039913" y="-87512"/>
            <a:ext cx="3086101" cy="3692058"/>
            <a:chOff x="0" y="-47625"/>
            <a:chExt cx="812800" cy="972394"/>
          </a:xfrm>
        </p:grpSpPr>
        <p:sp>
          <p:nvSpPr>
            <p:cNvPr id="4" name="Google Shape;285;p23">
              <a:extLst>
                <a:ext uri="{FF2B5EF4-FFF2-40B4-BE49-F238E27FC236}">
                  <a16:creationId xmlns:a16="http://schemas.microsoft.com/office/drawing/2014/main" id="{6EC1CFE3-0A2A-8642-4571-6331195C1374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286;p23">
              <a:extLst>
                <a:ext uri="{FF2B5EF4-FFF2-40B4-BE49-F238E27FC236}">
                  <a16:creationId xmlns:a16="http://schemas.microsoft.com/office/drawing/2014/main" id="{5BD1F228-F469-4222-4C28-CF4EF128F49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87;p23">
            <a:extLst>
              <a:ext uri="{FF2B5EF4-FFF2-40B4-BE49-F238E27FC236}">
                <a16:creationId xmlns:a16="http://schemas.microsoft.com/office/drawing/2014/main" id="{90C965AD-B009-8F2F-63B2-70CC3E6138C2}"/>
              </a:ext>
            </a:extLst>
          </p:cNvPr>
          <p:cNvSpPr txBox="1"/>
          <p:nvPr/>
        </p:nvSpPr>
        <p:spPr>
          <a:xfrm>
            <a:off x="8137410" y="2153231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endParaRPr dirty="0"/>
          </a:p>
        </p:txBody>
      </p:sp>
      <p:pic>
        <p:nvPicPr>
          <p:cNvPr id="8" name="Google Shape;119;p14">
            <a:extLst>
              <a:ext uri="{FF2B5EF4-FFF2-40B4-BE49-F238E27FC236}">
                <a16:creationId xmlns:a16="http://schemas.microsoft.com/office/drawing/2014/main" id="{846F3C58-ACF7-49CB-8D22-FBEC7CAB1F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335" b="17334"/>
          <a:stretch/>
        </p:blipFill>
        <p:spPr>
          <a:xfrm>
            <a:off x="1" y="4911214"/>
            <a:ext cx="9144000" cy="53105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DEBFA-45FC-F404-0352-7C01A6CFD217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8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/>
        </p:nvSpPr>
        <p:spPr>
          <a:xfrm>
            <a:off x="324465" y="148560"/>
            <a:ext cx="1890743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Path Planning using Dijkstra</a:t>
            </a:r>
            <a:endParaRPr sz="9000" dirty="0"/>
          </a:p>
        </p:txBody>
      </p:sp>
      <p:sp>
        <p:nvSpPr>
          <p:cNvPr id="6" name="Google Shape;287;p23">
            <a:extLst>
              <a:ext uri="{FF2B5EF4-FFF2-40B4-BE49-F238E27FC236}">
                <a16:creationId xmlns:a16="http://schemas.microsoft.com/office/drawing/2014/main" id="{90C965AD-B009-8F2F-63B2-70CC3E6138C2}"/>
              </a:ext>
            </a:extLst>
          </p:cNvPr>
          <p:cNvSpPr txBox="1"/>
          <p:nvPr/>
        </p:nvSpPr>
        <p:spPr>
          <a:xfrm>
            <a:off x="8137410" y="2153231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endParaRPr dirty="0"/>
          </a:p>
        </p:txBody>
      </p:sp>
      <p:pic>
        <p:nvPicPr>
          <p:cNvPr id="2050" name="Picture 2" descr="1 a Grid map for Dijkstra's algorithm. b The shortest path found by... |  Download Scientific Diagram">
            <a:extLst>
              <a:ext uri="{FF2B5EF4-FFF2-40B4-BE49-F238E27FC236}">
                <a16:creationId xmlns:a16="http://schemas.microsoft.com/office/drawing/2014/main" id="{65F8270E-6CD0-3BCD-00FF-26329351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83" y="3815224"/>
            <a:ext cx="15832833" cy="562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13;p20">
            <a:extLst>
              <a:ext uri="{FF2B5EF4-FFF2-40B4-BE49-F238E27FC236}">
                <a16:creationId xmlns:a16="http://schemas.microsoft.com/office/drawing/2014/main" id="{F13020FB-9F77-5F03-2001-118C0B32277C}"/>
              </a:ext>
            </a:extLst>
          </p:cNvPr>
          <p:cNvSpPr txBox="1"/>
          <p:nvPr/>
        </p:nvSpPr>
        <p:spPr>
          <a:xfrm>
            <a:off x="465838" y="2319431"/>
            <a:ext cx="104479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</a:rPr>
              <a:t>Let’s consider the following static map:</a:t>
            </a:r>
            <a:endParaRPr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EC2FE-CD16-A343-FBE4-F1B19C7A75F8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9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2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147484" y="206475"/>
            <a:ext cx="17963535" cy="9888796"/>
            <a:chOff x="0" y="38120"/>
            <a:chExt cx="4259780" cy="2129347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38120"/>
              <a:ext cx="4259780" cy="212934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342993"/>
              <a:ext cx="1008261" cy="243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1430166" y="191729"/>
            <a:ext cx="153981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ArUco Marker-Based Robot Localization System</a:t>
            </a:r>
            <a:endParaRPr sz="4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36979-C5BD-06EA-9AF6-BB275618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850" y="2425442"/>
            <a:ext cx="3421626" cy="760360"/>
          </a:xfrm>
          <a:prstGeom prst="rect">
            <a:avLst/>
          </a:prstGeom>
        </p:spPr>
      </p:pic>
      <p:sp>
        <p:nvSpPr>
          <p:cNvPr id="4" name="Google Shape;213;p20">
            <a:extLst>
              <a:ext uri="{FF2B5EF4-FFF2-40B4-BE49-F238E27FC236}">
                <a16:creationId xmlns:a16="http://schemas.microsoft.com/office/drawing/2014/main" id="{6EE101B9-183A-9ABA-EE6B-F159D1E5455C}"/>
              </a:ext>
            </a:extLst>
          </p:cNvPr>
          <p:cNvSpPr txBox="1"/>
          <p:nvPr/>
        </p:nvSpPr>
        <p:spPr>
          <a:xfrm>
            <a:off x="267452" y="1168706"/>
            <a:ext cx="425184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</a:rPr>
              <a:t>We consider a 3D point in camera coordinates:</a:t>
            </a:r>
            <a:endParaRPr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A9CE1-C143-8116-6352-C885A9BA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966" y="3397290"/>
            <a:ext cx="3419695" cy="758061"/>
          </a:xfrm>
          <a:prstGeom prst="rect">
            <a:avLst/>
          </a:prstGeom>
        </p:spPr>
      </p:pic>
      <p:sp>
        <p:nvSpPr>
          <p:cNvPr id="7" name="Google Shape;213;p20">
            <a:extLst>
              <a:ext uri="{FF2B5EF4-FFF2-40B4-BE49-F238E27FC236}">
                <a16:creationId xmlns:a16="http://schemas.microsoft.com/office/drawing/2014/main" id="{3B53F1C2-8A66-8697-8C31-ECE382CF6B0B}"/>
              </a:ext>
            </a:extLst>
          </p:cNvPr>
          <p:cNvSpPr txBox="1"/>
          <p:nvPr/>
        </p:nvSpPr>
        <p:spPr>
          <a:xfrm>
            <a:off x="311220" y="4363649"/>
            <a:ext cx="478278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</a:rPr>
              <a:t>Before we can relate 3D→2D, we must know our camera’s intrinsic calibration:</a:t>
            </a:r>
            <a:endParaRPr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5CA087-B49C-53DB-5B54-F15DC0E407D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981" y="6109840"/>
            <a:ext cx="3840024" cy="1946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3F3C09-D7EC-1C6D-DE38-097D8EF0251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941" y="8457862"/>
            <a:ext cx="4138390" cy="1455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CA31F4-7CC5-C490-62B5-D14D2CF6DD7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4531" y="2771630"/>
            <a:ext cx="5228345" cy="830996"/>
          </a:xfrm>
          <a:prstGeom prst="rect">
            <a:avLst/>
          </a:prstGeom>
        </p:spPr>
      </p:pic>
      <p:sp>
        <p:nvSpPr>
          <p:cNvPr id="17" name="Google Shape;213;p20">
            <a:extLst>
              <a:ext uri="{FF2B5EF4-FFF2-40B4-BE49-F238E27FC236}">
                <a16:creationId xmlns:a16="http://schemas.microsoft.com/office/drawing/2014/main" id="{769480F5-929E-7C42-03B6-63ADFC04A03F}"/>
              </a:ext>
            </a:extLst>
          </p:cNvPr>
          <p:cNvSpPr txBox="1"/>
          <p:nvPr/>
        </p:nvSpPr>
        <p:spPr>
          <a:xfrm>
            <a:off x="5534531" y="1050808"/>
            <a:ext cx="478278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</a:rPr>
              <a:t>We must also supply a distortion vector that models radial (𝑘) and tangential (𝑝) lens distortion.</a:t>
            </a:r>
            <a:endParaRPr sz="2400" b="1" dirty="0"/>
          </a:p>
        </p:txBody>
      </p:sp>
      <p:cxnSp>
        <p:nvCxnSpPr>
          <p:cNvPr id="18" name="Google Shape;206;p20">
            <a:extLst>
              <a:ext uri="{FF2B5EF4-FFF2-40B4-BE49-F238E27FC236}">
                <a16:creationId xmlns:a16="http://schemas.microsoft.com/office/drawing/2014/main" id="{41BBBB82-C556-71E6-72E0-8020F41472D1}"/>
              </a:ext>
            </a:extLst>
          </p:cNvPr>
          <p:cNvCxnSpPr>
            <a:cxnSpLocks/>
          </p:cNvCxnSpPr>
          <p:nvPr/>
        </p:nvCxnSpPr>
        <p:spPr>
          <a:xfrm>
            <a:off x="5375829" y="872760"/>
            <a:ext cx="0" cy="9053856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9DCE732-2983-431C-B685-151B1560886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9289" y="4859501"/>
            <a:ext cx="5914078" cy="1205013"/>
          </a:xfrm>
          <a:prstGeom prst="rect">
            <a:avLst/>
          </a:prstGeom>
        </p:spPr>
      </p:pic>
      <p:sp>
        <p:nvSpPr>
          <p:cNvPr id="27" name="Google Shape;213;p20">
            <a:extLst>
              <a:ext uri="{FF2B5EF4-FFF2-40B4-BE49-F238E27FC236}">
                <a16:creationId xmlns:a16="http://schemas.microsoft.com/office/drawing/2014/main" id="{E1DFA665-075C-E118-900A-80D653057D9A}"/>
              </a:ext>
            </a:extLst>
          </p:cNvPr>
          <p:cNvSpPr txBox="1"/>
          <p:nvPr/>
        </p:nvSpPr>
        <p:spPr>
          <a:xfrm>
            <a:off x="5740588" y="3686108"/>
            <a:ext cx="502228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</a:rPr>
              <a:t>SolvePnP minimizes the reprojection error:</a:t>
            </a:r>
            <a:endParaRPr sz="24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E218FA-A02C-E6B3-BBF9-9B349D31119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4973" y="6176634"/>
            <a:ext cx="5540763" cy="5190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213;p20">
                <a:extLst>
                  <a:ext uri="{FF2B5EF4-FFF2-40B4-BE49-F238E27FC236}">
                    <a16:creationId xmlns:a16="http://schemas.microsoft.com/office/drawing/2014/main" id="{3FD99DFF-B8BD-5270-21D2-AB1A204FFE0E}"/>
                  </a:ext>
                </a:extLst>
              </p:cNvPr>
              <p:cNvSpPr txBox="1"/>
              <p:nvPr/>
            </p:nvSpPr>
            <p:spPr>
              <a:xfrm>
                <a:off x="5571023" y="7170000"/>
                <a:ext cx="6115203" cy="1772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rtl="0">
                  <a:lnSpc>
                    <a:spcPct val="11998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FFFFFF"/>
                    </a:solidFill>
                  </a:rPr>
                  <a:t>The output of SolvePnP will be (Rodrigues form) such that:</a:t>
                </a:r>
              </a:p>
              <a:p>
                <a:pPr marL="0" marR="0" lvl="0" indent="0" rtl="0">
                  <a:lnSpc>
                    <a:spcPct val="11998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i="1" dirty="0">
                    <a:solidFill>
                      <a:srgbClr val="FFFFFF"/>
                    </a:solidFill>
                  </a:rPr>
                  <a:t>rvec: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FFFFFF"/>
                    </a:solidFill>
                  </a:rPr>
                  <a:t> rotation vector.</a:t>
                </a:r>
              </a:p>
              <a:p>
                <a:pPr marL="0" marR="0" lvl="0" indent="0" rtl="0">
                  <a:lnSpc>
                    <a:spcPct val="11998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i="1" dirty="0">
                    <a:solidFill>
                      <a:srgbClr val="FFFFFF"/>
                    </a:solidFill>
                  </a:rPr>
                  <a:t>tvec: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FFFFFF"/>
                    </a:solidFill>
                  </a:rPr>
                  <a:t> translation vector.</a:t>
                </a:r>
              </a:p>
            </p:txBody>
          </p:sp>
        </mc:Choice>
        <mc:Fallback xmlns="">
          <p:sp>
            <p:nvSpPr>
              <p:cNvPr id="30" name="Google Shape;213;p20">
                <a:extLst>
                  <a:ext uri="{FF2B5EF4-FFF2-40B4-BE49-F238E27FC236}">
                    <a16:creationId xmlns:a16="http://schemas.microsoft.com/office/drawing/2014/main" id="{3FD99DFF-B8BD-5270-21D2-AB1A204FF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023" y="7170000"/>
                <a:ext cx="6115203" cy="1772793"/>
              </a:xfrm>
              <a:prstGeom prst="rect">
                <a:avLst/>
              </a:prstGeom>
              <a:blipFill>
                <a:blip r:embed="rId10"/>
                <a:stretch>
                  <a:fillRect l="-3091" t="-3093" b="-75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3E0F2E64-E99A-C6C6-8F13-EDEEE54B4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0724" y="5101339"/>
            <a:ext cx="3583960" cy="1089718"/>
          </a:xfrm>
          <a:prstGeom prst="rect">
            <a:avLst/>
          </a:prstGeom>
        </p:spPr>
      </p:pic>
      <p:sp>
        <p:nvSpPr>
          <p:cNvPr id="37" name="Google Shape;213;p20">
            <a:extLst>
              <a:ext uri="{FF2B5EF4-FFF2-40B4-BE49-F238E27FC236}">
                <a16:creationId xmlns:a16="http://schemas.microsoft.com/office/drawing/2014/main" id="{028F739B-FB28-8A8C-9316-4309F51DA097}"/>
              </a:ext>
            </a:extLst>
          </p:cNvPr>
          <p:cNvSpPr txBox="1"/>
          <p:nvPr/>
        </p:nvSpPr>
        <p:spPr>
          <a:xfrm>
            <a:off x="11754860" y="6541123"/>
            <a:ext cx="502228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</a:rPr>
              <a:t>Now we can get the position of the point in the plane as follows:</a:t>
            </a:r>
          </a:p>
        </p:txBody>
      </p:sp>
      <p:cxnSp>
        <p:nvCxnSpPr>
          <p:cNvPr id="38" name="Google Shape;206;p20">
            <a:extLst>
              <a:ext uri="{FF2B5EF4-FFF2-40B4-BE49-F238E27FC236}">
                <a16:creationId xmlns:a16="http://schemas.microsoft.com/office/drawing/2014/main" id="{6E8CC10A-DC5E-88F5-7EBB-C3C0B56B7975}"/>
              </a:ext>
            </a:extLst>
          </p:cNvPr>
          <p:cNvCxnSpPr>
            <a:cxnSpLocks/>
          </p:cNvCxnSpPr>
          <p:nvPr/>
        </p:nvCxnSpPr>
        <p:spPr>
          <a:xfrm>
            <a:off x="11457081" y="884981"/>
            <a:ext cx="0" cy="9053856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3F781B7-C412-7D18-F762-B8F10D3A399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4860" y="8011793"/>
            <a:ext cx="5228344" cy="892137"/>
          </a:xfrm>
          <a:prstGeom prst="rect">
            <a:avLst/>
          </a:prstGeom>
        </p:spPr>
      </p:pic>
      <p:sp>
        <p:nvSpPr>
          <p:cNvPr id="43" name="Google Shape;213;p20">
            <a:extLst>
              <a:ext uri="{FF2B5EF4-FFF2-40B4-BE49-F238E27FC236}">
                <a16:creationId xmlns:a16="http://schemas.microsoft.com/office/drawing/2014/main" id="{7E270E50-2D56-173C-0829-90578A5BDD1F}"/>
              </a:ext>
            </a:extLst>
          </p:cNvPr>
          <p:cNvSpPr txBox="1"/>
          <p:nvPr/>
        </p:nvSpPr>
        <p:spPr>
          <a:xfrm>
            <a:off x="11623851" y="1132270"/>
            <a:ext cx="611519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</a:rPr>
              <a:t>Now we can build the full extrinsic matrix:</a:t>
            </a:r>
          </a:p>
        </p:txBody>
      </p:sp>
      <p:sp>
        <p:nvSpPr>
          <p:cNvPr id="44" name="Google Shape;213;p20">
            <a:extLst>
              <a:ext uri="{FF2B5EF4-FFF2-40B4-BE49-F238E27FC236}">
                <a16:creationId xmlns:a16="http://schemas.microsoft.com/office/drawing/2014/main" id="{3B06D3C0-0854-F4AD-93BB-25249CE26CD7}"/>
              </a:ext>
            </a:extLst>
          </p:cNvPr>
          <p:cNvSpPr txBox="1"/>
          <p:nvPr/>
        </p:nvSpPr>
        <p:spPr>
          <a:xfrm>
            <a:off x="11623851" y="3924990"/>
            <a:ext cx="611520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</a:rPr>
              <a:t>Thus, now we can get the complete projection matrix as follows: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4B55536-3228-A3AB-953E-124C98A9C9F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86226" y="1862491"/>
            <a:ext cx="6098630" cy="16369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7414B23-DECE-FC78-2270-FA7A6B15BD22}"/>
              </a:ext>
            </a:extLst>
          </p:cNvPr>
          <p:cNvSpPr txBox="1"/>
          <p:nvPr/>
        </p:nvSpPr>
        <p:spPr>
          <a:xfrm>
            <a:off x="118996" y="9634644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10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147484" y="206475"/>
            <a:ext cx="17963535" cy="9888796"/>
            <a:chOff x="0" y="38120"/>
            <a:chExt cx="4259780" cy="2129347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38120"/>
              <a:ext cx="4259780" cy="212934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342993"/>
              <a:ext cx="1008261" cy="243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1430166" y="191729"/>
            <a:ext cx="153981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ArUco Marker-Based Robot Localization System</a:t>
            </a:r>
            <a:endParaRPr sz="4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414B23-DECE-FC78-2270-FA7A6B15BD22}"/>
              </a:ext>
            </a:extLst>
          </p:cNvPr>
          <p:cNvSpPr txBox="1"/>
          <p:nvPr/>
        </p:nvSpPr>
        <p:spPr>
          <a:xfrm>
            <a:off x="118996" y="9634644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1</a:t>
            </a:r>
            <a:r>
              <a:rPr lang="en-US" sz="25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9EDDC-02C5-5AFF-4CB3-9F87DA41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18" y="1454727"/>
            <a:ext cx="11485418" cy="83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8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147484" y="-191729"/>
            <a:ext cx="17963535" cy="10287000"/>
            <a:chOff x="0" y="-47625"/>
            <a:chExt cx="4259780" cy="2215092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38120"/>
              <a:ext cx="4259780" cy="212934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77;p18">
            <a:extLst>
              <a:ext uri="{FF2B5EF4-FFF2-40B4-BE49-F238E27FC236}">
                <a16:creationId xmlns:a16="http://schemas.microsoft.com/office/drawing/2014/main" id="{8751B5E0-2ABE-502B-FAE8-0673D606EE8F}"/>
              </a:ext>
            </a:extLst>
          </p:cNvPr>
          <p:cNvSpPr txBox="1"/>
          <p:nvPr/>
        </p:nvSpPr>
        <p:spPr>
          <a:xfrm>
            <a:off x="1430166" y="191729"/>
            <a:ext cx="153981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Robot Localization Using Kalman Filter</a:t>
            </a:r>
            <a:endParaRPr sz="4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39AD2-084C-66CF-27C6-330860E5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96" y="2631441"/>
            <a:ext cx="7749008" cy="5038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EAB793-09EF-070F-1C28-C31E87C095F1}"/>
              </a:ext>
            </a:extLst>
          </p:cNvPr>
          <p:cNvSpPr txBox="1"/>
          <p:nvPr/>
        </p:nvSpPr>
        <p:spPr>
          <a:xfrm>
            <a:off x="176981" y="9603471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1</a:t>
            </a:r>
            <a:r>
              <a:rPr lang="en-US" sz="25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355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Google Shape;78;p12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9" name="Google Shape;79;p12"/>
          <p:cNvGrpSpPr/>
          <p:nvPr/>
        </p:nvGrpSpPr>
        <p:grpSpPr>
          <a:xfrm>
            <a:off x="770278" y="798032"/>
            <a:ext cx="16771083" cy="8774008"/>
            <a:chOff x="0" y="-241102"/>
            <a:chExt cx="22361444" cy="11698677"/>
          </a:xfrm>
        </p:grpSpPr>
        <p:grpSp>
          <p:nvGrpSpPr>
            <p:cNvPr id="80" name="Google Shape;80;p12"/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/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Google Shape;82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/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/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Google Shape;85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" name="Google Shape;86;p12"/>
          <p:cNvSpPr txBox="1"/>
          <p:nvPr/>
        </p:nvSpPr>
        <p:spPr>
          <a:xfrm>
            <a:off x="4239636" y="6122026"/>
            <a:ext cx="3306074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Hardware and Software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Systems Architecture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988334" y="6123362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7225354" y="6130692"/>
            <a:ext cx="379447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Theoretical Background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4339826" y="1920206"/>
            <a:ext cx="9608349" cy="106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dirty="0"/>
          </a:p>
        </p:txBody>
      </p:sp>
      <p:pic>
        <p:nvPicPr>
          <p:cNvPr id="93" name="Google Shape;9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683" y="3765265"/>
            <a:ext cx="2111980" cy="211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9288" y="3737290"/>
            <a:ext cx="2111980" cy="211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7988" y="3738525"/>
            <a:ext cx="2111975" cy="21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5;p12">
            <a:extLst>
              <a:ext uri="{FF2B5EF4-FFF2-40B4-BE49-F238E27FC236}">
                <a16:creationId xmlns:a16="http://schemas.microsoft.com/office/drawing/2014/main" id="{F605842B-2087-CDD2-F493-A3D9833C74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384" y="3746914"/>
            <a:ext cx="2111975" cy="21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5;p12">
            <a:extLst>
              <a:ext uri="{FF2B5EF4-FFF2-40B4-BE49-F238E27FC236}">
                <a16:creationId xmlns:a16="http://schemas.microsoft.com/office/drawing/2014/main" id="{19ADA103-F479-CB2C-168F-E11F65B3F9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9388" y="3779026"/>
            <a:ext cx="2111975" cy="21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0;p12">
            <a:extLst>
              <a:ext uri="{FF2B5EF4-FFF2-40B4-BE49-F238E27FC236}">
                <a16:creationId xmlns:a16="http://schemas.microsoft.com/office/drawing/2014/main" id="{60517174-F2D6-D707-1179-2045BFAAB741}"/>
              </a:ext>
            </a:extLst>
          </p:cNvPr>
          <p:cNvSpPr txBox="1"/>
          <p:nvPr/>
        </p:nvSpPr>
        <p:spPr>
          <a:xfrm>
            <a:off x="10498039" y="6120876"/>
            <a:ext cx="3794478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" name="Google Shape;90;p12">
            <a:extLst>
              <a:ext uri="{FF2B5EF4-FFF2-40B4-BE49-F238E27FC236}">
                <a16:creationId xmlns:a16="http://schemas.microsoft.com/office/drawing/2014/main" id="{5F493391-718A-2D40-4FA2-1F5DADEE8902}"/>
              </a:ext>
            </a:extLst>
          </p:cNvPr>
          <p:cNvSpPr txBox="1"/>
          <p:nvPr/>
        </p:nvSpPr>
        <p:spPr>
          <a:xfrm>
            <a:off x="13530101" y="6122806"/>
            <a:ext cx="379447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</a:rPr>
              <a:t>Conclusion and Future 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147483" y="-191729"/>
            <a:ext cx="17963535" cy="10287000"/>
            <a:chOff x="0" y="-47625"/>
            <a:chExt cx="4259780" cy="2215092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38120"/>
              <a:ext cx="4259780" cy="212934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77;p18">
            <a:extLst>
              <a:ext uri="{FF2B5EF4-FFF2-40B4-BE49-F238E27FC236}">
                <a16:creationId xmlns:a16="http://schemas.microsoft.com/office/drawing/2014/main" id="{8751B5E0-2ABE-502B-FAE8-0673D606EE8F}"/>
              </a:ext>
            </a:extLst>
          </p:cNvPr>
          <p:cNvSpPr txBox="1"/>
          <p:nvPr/>
        </p:nvSpPr>
        <p:spPr>
          <a:xfrm>
            <a:off x="1430166" y="191729"/>
            <a:ext cx="153981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Robot Localization Using Kalman Filter</a:t>
            </a:r>
            <a:endParaRPr sz="4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9EFD66-4761-A559-8DCD-95B29C739F32}"/>
                  </a:ext>
                </a:extLst>
              </p:cNvPr>
              <p:cNvSpPr txBox="1"/>
              <p:nvPr/>
            </p:nvSpPr>
            <p:spPr>
              <a:xfrm>
                <a:off x="4151671" y="1099248"/>
                <a:ext cx="9217742" cy="2272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4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𝒅𝒕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4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4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4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sz="4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4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𝒄𝒐𝒔</m:t>
                                </m:r>
                                <m:r>
                                  <a:rPr lang="en-US" sz="4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sz="4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4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4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4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sz="4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4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𝒔𝒊𝒏</m:t>
                                </m:r>
                                <m:r>
                                  <a:rPr lang="en-US" sz="4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sz="4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4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sz="4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4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sz="4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9EFD66-4761-A559-8DCD-95B29C739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71" y="1099248"/>
                <a:ext cx="9217742" cy="2272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EB7569-6C8A-4F0B-AA63-81DD7E787ED5}"/>
                  </a:ext>
                </a:extLst>
              </p:cNvPr>
              <p:cNvSpPr txBox="1"/>
              <p:nvPr/>
            </p:nvSpPr>
            <p:spPr>
              <a:xfrm>
                <a:off x="4151671" y="3447995"/>
                <a:ext cx="921774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4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EB7569-6C8A-4F0B-AA63-81DD7E787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71" y="3447995"/>
                <a:ext cx="921774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3AB26-81DF-DE75-D609-848AE72217B9}"/>
                  </a:ext>
                </a:extLst>
              </p:cNvPr>
              <p:cNvSpPr txBox="1"/>
              <p:nvPr/>
            </p:nvSpPr>
            <p:spPr>
              <a:xfrm>
                <a:off x="1249764" y="4548459"/>
                <a:ext cx="10744095" cy="1872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3AB26-81DF-DE75-D609-848AE722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64" y="4548459"/>
                <a:ext cx="10744095" cy="18726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00E29-6F5B-DCE7-C4F4-7845AFB8239E}"/>
                  </a:ext>
                </a:extLst>
              </p:cNvPr>
              <p:cNvSpPr txBox="1"/>
              <p:nvPr/>
            </p:nvSpPr>
            <p:spPr>
              <a:xfrm>
                <a:off x="1430166" y="6661791"/>
                <a:ext cx="8604342" cy="1872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00E29-6F5B-DCE7-C4F4-7845AFB82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66" y="6661791"/>
                <a:ext cx="8604342" cy="18726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A6127D-7AB8-DF7E-19B9-97EFF860FFD1}"/>
                  </a:ext>
                </a:extLst>
              </p:cNvPr>
              <p:cNvSpPr txBox="1"/>
              <p:nvPr/>
            </p:nvSpPr>
            <p:spPr>
              <a:xfrm>
                <a:off x="13096140" y="4615640"/>
                <a:ext cx="3483967" cy="1401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A6127D-7AB8-DF7E-19B9-97EFF860F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6140" y="4615640"/>
                <a:ext cx="3483967" cy="1401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DF7016-F26A-51C4-7803-033BED483A5C}"/>
                  </a:ext>
                </a:extLst>
              </p:cNvPr>
              <p:cNvSpPr txBox="1"/>
              <p:nvPr/>
            </p:nvSpPr>
            <p:spPr>
              <a:xfrm>
                <a:off x="13019196" y="6897207"/>
                <a:ext cx="3560911" cy="1401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DF7016-F26A-51C4-7803-033BED483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196" y="6897207"/>
                <a:ext cx="3560911" cy="1401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F06E1E-CAAC-2482-56A0-C64AE39B21A8}"/>
                  </a:ext>
                </a:extLst>
              </p:cNvPr>
              <p:cNvSpPr txBox="1"/>
              <p:nvPr/>
            </p:nvSpPr>
            <p:spPr>
              <a:xfrm>
                <a:off x="454270" y="8887037"/>
                <a:ext cx="115395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  <a:latin typeface="Archivo Black" panose="020B0604020202020204" charset="0"/>
                  </a:rPr>
                  <a:t>prediction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𝑖𝑚𝑢</m:t>
                    </m:r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𝑚𝑒𝑎𝑠</m:t>
                    </m:r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chemeClr val="bg1"/>
                  </a:solidFill>
                  <a:latin typeface="Archivo Black" panose="020B060402020202020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F06E1E-CAAC-2482-56A0-C64AE39B2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0" y="8887037"/>
                <a:ext cx="11539589" cy="830997"/>
              </a:xfrm>
              <a:prstGeom prst="rect">
                <a:avLst/>
              </a:prstGeom>
              <a:blipFill>
                <a:blip r:embed="rId9"/>
                <a:stretch>
                  <a:fillRect l="-2431" t="-16176" b="-3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8E2579-8081-4FD9-BB80-F3F39E6D6B2D}"/>
                  </a:ext>
                </a:extLst>
              </p:cNvPr>
              <p:cNvSpPr txBox="1"/>
              <p:nvPr/>
            </p:nvSpPr>
            <p:spPr>
              <a:xfrm>
                <a:off x="9827529" y="8887037"/>
                <a:ext cx="653722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  <a:latin typeface="Archivo Black" panose="020B0604020202020204" charset="0"/>
                  </a:rPr>
                  <a:t>update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8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48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8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8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48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chemeClr val="bg1"/>
                  </a:solidFill>
                  <a:latin typeface="Archivo Black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8E2579-8081-4FD9-BB80-F3F39E6D6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529" y="8887037"/>
                <a:ext cx="6537222" cy="830997"/>
              </a:xfrm>
              <a:prstGeom prst="rect">
                <a:avLst/>
              </a:prstGeom>
              <a:blipFill>
                <a:blip r:embed="rId10"/>
                <a:stretch>
                  <a:fillRect l="-4194" t="-16176" b="-3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7C73616-6B4C-5CC8-C3DA-408C5815C690}"/>
              </a:ext>
            </a:extLst>
          </p:cNvPr>
          <p:cNvSpPr txBox="1"/>
          <p:nvPr/>
        </p:nvSpPr>
        <p:spPr>
          <a:xfrm>
            <a:off x="176981" y="9603471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1</a:t>
            </a:r>
            <a:r>
              <a:rPr lang="en-US" sz="25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6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147483" y="-87411"/>
            <a:ext cx="17993033" cy="10073148"/>
            <a:chOff x="0" y="-47625"/>
            <a:chExt cx="4259780" cy="2215092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5005305" y="301263"/>
            <a:ext cx="830688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Motion Control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28A2C-1316-A888-1CD0-1D12CF3BAA14}"/>
                  </a:ext>
                </a:extLst>
              </p:cNvPr>
              <p:cNvSpPr txBox="1"/>
              <p:nvPr/>
            </p:nvSpPr>
            <p:spPr>
              <a:xfrm>
                <a:off x="-64190" y="1486763"/>
                <a:ext cx="4465075" cy="843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sub>
                                  </m:sSub>
                                  <m:r>
                                    <a:rPr lang="en-US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sub>
                                  </m:sSub>
                                  <m:r>
                                    <a:rPr lang="en-US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28A2C-1316-A888-1CD0-1D12CF3BA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190" y="1486763"/>
                <a:ext cx="4465075" cy="84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8541FE-F56B-660F-F586-A339119F53EE}"/>
                  </a:ext>
                </a:extLst>
              </p:cNvPr>
              <p:cNvSpPr txBox="1"/>
              <p:nvPr/>
            </p:nvSpPr>
            <p:spPr>
              <a:xfrm>
                <a:off x="3736488" y="1540908"/>
                <a:ext cx="4148511" cy="855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𝐭𝐚𝐧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  <m:r>
                                <a:rPr lang="en-US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8541FE-F56B-660F-F586-A339119F5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88" y="1540908"/>
                <a:ext cx="4148511" cy="855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AEDCC3-1E17-F6A1-9933-B214D565975E}"/>
                  </a:ext>
                </a:extLst>
              </p:cNvPr>
              <p:cNvSpPr txBox="1"/>
              <p:nvPr/>
            </p:nvSpPr>
            <p:spPr>
              <a:xfrm>
                <a:off x="3342880" y="8592910"/>
                <a:ext cx="2230693" cy="763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4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4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AEDCC3-1E17-F6A1-9933-B214D5659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880" y="8592910"/>
                <a:ext cx="2230693" cy="763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690DF-0161-9ED0-B6F8-C686DAFA17DD}"/>
                  </a:ext>
                </a:extLst>
              </p:cNvPr>
              <p:cNvSpPr txBox="1"/>
              <p:nvPr/>
            </p:nvSpPr>
            <p:spPr>
              <a:xfrm>
                <a:off x="3221013" y="7777849"/>
                <a:ext cx="4831605" cy="763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sz="4000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4000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4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000" dirty="0">
                    <a:solidFill>
                      <a:schemeClr val="bg1"/>
                    </a:solidFill>
                  </a:rPr>
                  <a:t>+</a:t>
                </a:r>
                <a:r>
                  <a:rPr lang="en-US" sz="4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sub>
                    </m:sSub>
                    <m:r>
                      <a:rPr lang="en-US" sz="4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US" sz="4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690DF-0161-9ED0-B6F8-C686DAFA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13" y="7777849"/>
                <a:ext cx="4831605" cy="763414"/>
              </a:xfrm>
              <a:prstGeom prst="rect">
                <a:avLst/>
              </a:prstGeom>
              <a:blipFill>
                <a:blip r:embed="rId6"/>
                <a:stretch>
                  <a:fillRect t="-15200" b="-2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C329D30-65E9-429B-1AB9-4596CE9FF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1399" y="1770946"/>
            <a:ext cx="8306885" cy="8214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A149C2-CCD9-445B-8F7C-515A75D82A1E}"/>
                  </a:ext>
                </a:extLst>
              </p:cNvPr>
              <p:cNvSpPr txBox="1"/>
              <p:nvPr/>
            </p:nvSpPr>
            <p:spPr>
              <a:xfrm>
                <a:off x="7442739" y="1705948"/>
                <a:ext cx="1994193" cy="469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A149C2-CCD9-445B-8F7C-515A75D82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39" y="1705948"/>
                <a:ext cx="1994193" cy="46973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245782E-5429-2F3C-3E60-C933868A4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717" y="2450480"/>
            <a:ext cx="3505448" cy="1513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E65783-1405-EBB3-D2E5-ACFA05B67A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8227" y="2450480"/>
            <a:ext cx="4335642" cy="1490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4EC1E-11E5-2C34-7743-A2098566B0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16" y="4250876"/>
            <a:ext cx="3505448" cy="1508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0EF0D4-E817-4970-1C45-321CCEAE84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8228" y="4250876"/>
            <a:ext cx="4335642" cy="15088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D6C2B0-E02F-1FF8-46E4-10B4397C5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782" y="5992636"/>
            <a:ext cx="6683319" cy="784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CF1B30-143A-CF00-A214-AA1095A7A0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7036" y="6967476"/>
            <a:ext cx="4724809" cy="5867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BF094-2AAC-8891-EA99-74A9AFA9B143}"/>
              </a:ext>
            </a:extLst>
          </p:cNvPr>
          <p:cNvSpPr txBox="1"/>
          <p:nvPr/>
        </p:nvSpPr>
        <p:spPr>
          <a:xfrm>
            <a:off x="147483" y="9508683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1</a:t>
            </a:r>
            <a:r>
              <a:rPr lang="en-US" sz="2500" b="1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0"/>
          <p:cNvCxnSpPr>
            <a:cxnSpLocks/>
          </p:cNvCxnSpPr>
          <p:nvPr/>
        </p:nvCxnSpPr>
        <p:spPr>
          <a:xfrm>
            <a:off x="0" y="5481722"/>
            <a:ext cx="18288000" cy="0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/>
          <p:nvPr/>
        </p:nvSpPr>
        <p:spPr>
          <a:xfrm>
            <a:off x="1555788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chemeClr val="bg1"/>
                </a:solidFill>
              </a:rPr>
              <a:t>1</a:t>
            </a:r>
            <a:endParaRPr sz="9000" dirty="0">
              <a:solidFill>
                <a:schemeClr val="bg1"/>
              </a:solidFill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999326" y="4474875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chemeClr val="bg1"/>
                </a:solidFill>
              </a:rPr>
              <a:t>2</a:t>
            </a:r>
            <a:endParaRPr sz="9000" dirty="0">
              <a:solidFill>
                <a:schemeClr val="bg1"/>
              </a:solidFill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10442863" y="4474875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chemeClr val="bg1"/>
                </a:solidFill>
              </a:rPr>
              <a:t>3</a:t>
            </a:r>
            <a:endParaRPr sz="9000" dirty="0">
              <a:solidFill>
                <a:schemeClr val="bg1"/>
              </a:solidFill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1334477" y="46657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LIDAR-Based Navigation Algorithm (Inspired by Dynamic Window)</a:t>
            </a:r>
          </a:p>
        </p:txBody>
      </p:sp>
      <p:sp>
        <p:nvSpPr>
          <p:cNvPr id="213" name="Google Shape;213;p20"/>
          <p:cNvSpPr txBox="1"/>
          <p:nvPr/>
        </p:nvSpPr>
        <p:spPr>
          <a:xfrm>
            <a:off x="1363636" y="6612445"/>
            <a:ext cx="2302250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Segmentation</a:t>
            </a:r>
            <a:endParaRPr b="1" dirty="0"/>
          </a:p>
        </p:txBody>
      </p:sp>
      <p:sp>
        <p:nvSpPr>
          <p:cNvPr id="219" name="Google Shape;219;p20"/>
          <p:cNvSpPr txBox="1"/>
          <p:nvPr/>
        </p:nvSpPr>
        <p:spPr>
          <a:xfrm>
            <a:off x="5545744" y="6612445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Obstacle Inflation:</a:t>
            </a:r>
            <a:endParaRPr b="1" dirty="0"/>
          </a:p>
        </p:txBody>
      </p:sp>
      <p:sp>
        <p:nvSpPr>
          <p:cNvPr id="3" name="Google Shape;210;p20">
            <a:extLst>
              <a:ext uri="{FF2B5EF4-FFF2-40B4-BE49-F238E27FC236}">
                <a16:creationId xmlns:a16="http://schemas.microsoft.com/office/drawing/2014/main" id="{77A8E3F2-BFB2-3F90-245C-C8A0DB8E33B4}"/>
              </a:ext>
            </a:extLst>
          </p:cNvPr>
          <p:cNvSpPr/>
          <p:nvPr/>
        </p:nvSpPr>
        <p:spPr>
          <a:xfrm>
            <a:off x="14886401" y="4474875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chemeClr val="bg1"/>
                </a:solidFill>
              </a:rPr>
              <a:t>4</a:t>
            </a:r>
            <a:endParaRPr sz="9000" dirty="0">
              <a:solidFill>
                <a:schemeClr val="bg1"/>
              </a:solidFill>
            </a:endParaRPr>
          </a:p>
        </p:txBody>
      </p:sp>
      <p:sp>
        <p:nvSpPr>
          <p:cNvPr id="5" name="Google Shape;219;p20">
            <a:extLst>
              <a:ext uri="{FF2B5EF4-FFF2-40B4-BE49-F238E27FC236}">
                <a16:creationId xmlns:a16="http://schemas.microsoft.com/office/drawing/2014/main" id="{BAB234E9-C837-60FA-35BD-89DB76B8A757}"/>
              </a:ext>
            </a:extLst>
          </p:cNvPr>
          <p:cNvSpPr txBox="1"/>
          <p:nvPr/>
        </p:nvSpPr>
        <p:spPr>
          <a:xfrm>
            <a:off x="10146569" y="6609503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Goal Direction Search</a:t>
            </a:r>
            <a:endParaRPr b="1" dirty="0"/>
          </a:p>
        </p:txBody>
      </p:sp>
      <p:sp>
        <p:nvSpPr>
          <p:cNvPr id="7" name="Google Shape;219;p20">
            <a:extLst>
              <a:ext uri="{FF2B5EF4-FFF2-40B4-BE49-F238E27FC236}">
                <a16:creationId xmlns:a16="http://schemas.microsoft.com/office/drawing/2014/main" id="{8A055B7F-6C51-0483-F80A-7249B9E97310}"/>
              </a:ext>
            </a:extLst>
          </p:cNvPr>
          <p:cNvSpPr txBox="1"/>
          <p:nvPr/>
        </p:nvSpPr>
        <p:spPr>
          <a:xfrm>
            <a:off x="14432819" y="6609503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Incremental Planning</a:t>
            </a:r>
            <a:endParaRPr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59E53-F209-5C32-F964-1D8A2F1C8819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1</a:t>
            </a:r>
            <a:r>
              <a:rPr lang="en-US" sz="25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8754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/>
        </p:nvSpPr>
        <p:spPr>
          <a:xfrm>
            <a:off x="1334477" y="46657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LIDAR-Based Navigation Algorithm (Inspired by Dynamic Window)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59E53-F209-5C32-F964-1D8A2F1C8819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1</a:t>
            </a:r>
            <a:r>
              <a:rPr lang="en-US" sz="250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BFAD4-513E-40DB-E690-7B575D9BC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294" y="2896442"/>
            <a:ext cx="9358898" cy="73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2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 t="11513" b="11513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8"/>
          <p:cNvSpPr txBox="1"/>
          <p:nvPr/>
        </p:nvSpPr>
        <p:spPr>
          <a:xfrm>
            <a:off x="388702" y="3248193"/>
            <a:ext cx="870985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and Future Work</a:t>
            </a:r>
          </a:p>
        </p:txBody>
      </p:sp>
      <p:grpSp>
        <p:nvGrpSpPr>
          <p:cNvPr id="3" name="Google Shape;284;p23">
            <a:extLst>
              <a:ext uri="{FF2B5EF4-FFF2-40B4-BE49-F238E27FC236}">
                <a16:creationId xmlns:a16="http://schemas.microsoft.com/office/drawing/2014/main" id="{16C26EC1-CF86-8A41-5017-0E97C3D8CF2B}"/>
              </a:ext>
            </a:extLst>
          </p:cNvPr>
          <p:cNvGrpSpPr/>
          <p:nvPr/>
        </p:nvGrpSpPr>
        <p:grpSpPr>
          <a:xfrm>
            <a:off x="8039913" y="-205499"/>
            <a:ext cx="3086101" cy="3692058"/>
            <a:chOff x="0" y="-47625"/>
            <a:chExt cx="812800" cy="972394"/>
          </a:xfrm>
        </p:grpSpPr>
        <p:sp>
          <p:nvSpPr>
            <p:cNvPr id="4" name="Google Shape;285;p23">
              <a:extLst>
                <a:ext uri="{FF2B5EF4-FFF2-40B4-BE49-F238E27FC236}">
                  <a16:creationId xmlns:a16="http://schemas.microsoft.com/office/drawing/2014/main" id="{7544192C-2C66-D1EF-89B4-8EF19BA09E55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286;p23">
              <a:extLst>
                <a:ext uri="{FF2B5EF4-FFF2-40B4-BE49-F238E27FC236}">
                  <a16:creationId xmlns:a16="http://schemas.microsoft.com/office/drawing/2014/main" id="{71D04C97-55E9-988B-F5BB-C72E65E97600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87;p23">
            <a:extLst>
              <a:ext uri="{FF2B5EF4-FFF2-40B4-BE49-F238E27FC236}">
                <a16:creationId xmlns:a16="http://schemas.microsoft.com/office/drawing/2014/main" id="{D2288C12-46E0-2F9B-2873-605CFB4E5B03}"/>
              </a:ext>
            </a:extLst>
          </p:cNvPr>
          <p:cNvSpPr txBox="1"/>
          <p:nvPr/>
        </p:nvSpPr>
        <p:spPr>
          <a:xfrm>
            <a:off x="8137410" y="2153231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  <a:endParaRPr dirty="0"/>
          </a:p>
        </p:txBody>
      </p:sp>
      <p:pic>
        <p:nvPicPr>
          <p:cNvPr id="8" name="Google Shape;121;p14">
            <a:extLst>
              <a:ext uri="{FF2B5EF4-FFF2-40B4-BE49-F238E27FC236}">
                <a16:creationId xmlns:a16="http://schemas.microsoft.com/office/drawing/2014/main" id="{63B833C7-9C59-B6A6-3EA0-E47D47D863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484" b="17483"/>
          <a:stretch/>
        </p:blipFill>
        <p:spPr>
          <a:xfrm>
            <a:off x="1" y="5993128"/>
            <a:ext cx="9144000" cy="42938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E0CBB7-5B53-EC01-A258-4C6D1FC257DF}"/>
              </a:ext>
            </a:extLst>
          </p:cNvPr>
          <p:cNvSpPr txBox="1"/>
          <p:nvPr/>
        </p:nvSpPr>
        <p:spPr>
          <a:xfrm>
            <a:off x="-2" y="0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1</a:t>
            </a:r>
            <a:r>
              <a:rPr lang="en-US" sz="2500" b="1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9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16" name="Google Shape;416;p29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Google Shape;417;p29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8" name="Google Shape;418;p29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419" name="Google Shape;419;p29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Google Shape;420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9"/>
          <p:cNvGrpSpPr/>
          <p:nvPr/>
        </p:nvGrpSpPr>
        <p:grpSpPr>
          <a:xfrm>
            <a:off x="1293927" y="1289399"/>
            <a:ext cx="15657332" cy="7759896"/>
            <a:chOff x="0" y="-47625"/>
            <a:chExt cx="4123742" cy="2043759"/>
          </a:xfrm>
        </p:grpSpPr>
        <p:sp>
          <p:nvSpPr>
            <p:cNvPr id="422" name="Google Shape;422;p29"/>
            <p:cNvSpPr/>
            <p:nvPr/>
          </p:nvSpPr>
          <p:spPr>
            <a:xfrm>
              <a:off x="0" y="-7768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Google Shape;423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29"/>
          <p:cNvSpPr txBox="1"/>
          <p:nvPr/>
        </p:nvSpPr>
        <p:spPr>
          <a:xfrm>
            <a:off x="3707666" y="4513293"/>
            <a:ext cx="108298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 dirty="0"/>
          </a:p>
        </p:txBody>
      </p:sp>
      <p:sp>
        <p:nvSpPr>
          <p:cNvPr id="426" name="Google Shape;426;p29"/>
          <p:cNvSpPr/>
          <p:nvPr/>
        </p:nvSpPr>
        <p:spPr>
          <a:xfrm>
            <a:off x="4358480" y="3019785"/>
            <a:ext cx="1475595" cy="782066"/>
          </a:xfrm>
          <a:custGeom>
            <a:avLst/>
            <a:gdLst/>
            <a:ahLst/>
            <a:cxnLst/>
            <a:rect l="l" t="t" r="r" b="b"/>
            <a:pathLst>
              <a:path w="1475595" h="782066" extrusionOk="0">
                <a:moveTo>
                  <a:pt x="0" y="0"/>
                </a:moveTo>
                <a:lnTo>
                  <a:pt x="1475595" y="0"/>
                </a:lnTo>
                <a:lnTo>
                  <a:pt x="1475595" y="782066"/>
                </a:lnTo>
                <a:lnTo>
                  <a:pt x="0" y="782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7" name="Google Shape;427;p29"/>
          <p:cNvSpPr/>
          <p:nvPr/>
        </p:nvSpPr>
        <p:spPr>
          <a:xfrm>
            <a:off x="11574369" y="6720088"/>
            <a:ext cx="2389457" cy="1266412"/>
          </a:xfrm>
          <a:custGeom>
            <a:avLst/>
            <a:gdLst/>
            <a:ahLst/>
            <a:cxnLst/>
            <a:rect l="l" t="t" r="r" b="b"/>
            <a:pathLst>
              <a:path w="2389457" h="1266412" extrusionOk="0">
                <a:moveTo>
                  <a:pt x="0" y="0"/>
                </a:moveTo>
                <a:lnTo>
                  <a:pt x="2389456" y="0"/>
                </a:lnTo>
                <a:lnTo>
                  <a:pt x="2389456" y="1266412"/>
                </a:lnTo>
                <a:lnTo>
                  <a:pt x="0" y="126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1613453" y="3799124"/>
            <a:ext cx="8418039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Google Shape;10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3150" y="-1239600"/>
            <a:ext cx="12766500" cy="1276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E5C97-2C30-C659-7DD5-6E216E3A6859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1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/>
        </p:nvSpPr>
        <p:spPr>
          <a:xfrm>
            <a:off x="350378" y="4325542"/>
            <a:ext cx="1110597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Hardware and Software 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Systems Architecture</a:t>
            </a:r>
          </a:p>
        </p:txBody>
      </p:sp>
      <p:sp>
        <p:nvSpPr>
          <p:cNvPr id="162" name="Google Shape;162;p17"/>
          <p:cNvSpPr txBox="1"/>
          <p:nvPr/>
        </p:nvSpPr>
        <p:spPr>
          <a:xfrm>
            <a:off x="777407" y="847874"/>
            <a:ext cx="3086100" cy="326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10089422" y="0"/>
            <a:ext cx="8198578" cy="10287000"/>
          </a:xfrm>
          <a:custGeom>
            <a:avLst/>
            <a:gdLst/>
            <a:ahLst/>
            <a:cxnLst/>
            <a:rect l="l" t="t" r="r" b="b"/>
            <a:pathLst>
              <a:path w="8198578" h="10287000" extrusionOk="0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638" r="-783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66" name="Google Shape;166;p17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 dirty="0"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51" y="-1"/>
            <a:ext cx="10287001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8F7A1-5699-8EE0-80C9-823CA55A3C56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2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11818" y="0"/>
            <a:ext cx="18288000" cy="10287000"/>
            <a:chOff x="0" y="-1"/>
            <a:chExt cx="24384001" cy="13716001"/>
          </a:xfrm>
        </p:grpSpPr>
        <p:sp>
          <p:nvSpPr>
            <p:cNvPr id="233" name="Google Shape;233;p21"/>
            <p:cNvSpPr/>
            <p:nvPr/>
          </p:nvSpPr>
          <p:spPr>
            <a:xfrm rot="-5400000">
              <a:off x="8503696" y="-2164304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Google Shape;234;p21"/>
            <p:cNvSpPr/>
            <p:nvPr/>
          </p:nvSpPr>
          <p:spPr>
            <a:xfrm rot="-5400000" flipH="1">
              <a:off x="8893174" y="-8893174"/>
              <a:ext cx="6597653" cy="24384000"/>
            </a:xfrm>
            <a:custGeom>
              <a:avLst/>
              <a:gdLst/>
              <a:ahLst/>
              <a:cxnLst/>
              <a:rect l="l" t="t" r="r" b="b"/>
              <a:pathLst>
                <a:path w="6597653" h="24384000" extrusionOk="0">
                  <a:moveTo>
                    <a:pt x="0" y="24384000"/>
                  </a:moveTo>
                  <a:lnTo>
                    <a:pt x="6597652" y="24384000"/>
                  </a:lnTo>
                  <a:lnTo>
                    <a:pt x="659765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8558" r="-240990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" name="Google Shape;235;p2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236" name="Google Shape;236;p2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1"/>
          <p:cNvGrpSpPr/>
          <p:nvPr/>
        </p:nvGrpSpPr>
        <p:grpSpPr>
          <a:xfrm>
            <a:off x="1315334" y="1234371"/>
            <a:ext cx="15657332" cy="7789390"/>
            <a:chOff x="0" y="-47625"/>
            <a:chExt cx="4123742" cy="2051527"/>
          </a:xfrm>
        </p:grpSpPr>
        <p:sp>
          <p:nvSpPr>
            <p:cNvPr id="239" name="Google Shape;239;p21"/>
            <p:cNvSpPr/>
            <p:nvPr/>
          </p:nvSpPr>
          <p:spPr>
            <a:xfrm>
              <a:off x="0" y="0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1"/>
          <p:cNvSpPr txBox="1"/>
          <p:nvPr/>
        </p:nvSpPr>
        <p:spPr>
          <a:xfrm>
            <a:off x="2183502" y="6291823"/>
            <a:ext cx="2429727" cy="80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Raspberrypi 4 Model B</a:t>
            </a:r>
            <a:endParaRPr b="1" dirty="0"/>
          </a:p>
        </p:txBody>
      </p:sp>
      <p:sp>
        <p:nvSpPr>
          <p:cNvPr id="247" name="Google Shape;247;p21"/>
          <p:cNvSpPr txBox="1"/>
          <p:nvPr/>
        </p:nvSpPr>
        <p:spPr>
          <a:xfrm>
            <a:off x="2183502" y="1768290"/>
            <a:ext cx="1394463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Hardware Components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57DAA0-F857-C96C-D6F8-55C68E33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44" y="4217365"/>
            <a:ext cx="2624464" cy="1861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47CF1-C673-FCC3-21F4-BDAC663EB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413" y="4214963"/>
            <a:ext cx="1860286" cy="1858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ED85CA-4C4B-5427-C684-88A6253D2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709" y="4219766"/>
            <a:ext cx="2479373" cy="1858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372A4-ED9B-EA47-6576-6D22953A1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6213" y="4214963"/>
            <a:ext cx="1851447" cy="1863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11C08-93FA-8D93-618D-82EC18F3A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826" y="4219767"/>
            <a:ext cx="1860286" cy="186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91964-9E9F-33FD-9801-00014EF65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9012" y="4214964"/>
            <a:ext cx="1611265" cy="1863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CD6D3-3349-97A3-1D2A-4336238E6E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8862" y="4217365"/>
            <a:ext cx="1643050" cy="1860946"/>
          </a:xfrm>
          <a:prstGeom prst="rect">
            <a:avLst/>
          </a:prstGeom>
        </p:spPr>
      </p:pic>
      <p:sp>
        <p:nvSpPr>
          <p:cNvPr id="9" name="Google Shape;242;p21">
            <a:extLst>
              <a:ext uri="{FF2B5EF4-FFF2-40B4-BE49-F238E27FC236}">
                <a16:creationId xmlns:a16="http://schemas.microsoft.com/office/drawing/2014/main" id="{23B29ECE-17C4-F9FF-48E3-F17308E887E4}"/>
              </a:ext>
            </a:extLst>
          </p:cNvPr>
          <p:cNvSpPr txBox="1"/>
          <p:nvPr/>
        </p:nvSpPr>
        <p:spPr>
          <a:xfrm>
            <a:off x="5063408" y="6291823"/>
            <a:ext cx="1399412" cy="80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1" dirty="0">
                <a:solidFill>
                  <a:srgbClr val="FFFFFF"/>
                </a:solidFill>
              </a:rPr>
              <a:t>Arducam 16 MP</a:t>
            </a:r>
            <a:endParaRPr lang="en-US" b="1" dirty="0"/>
          </a:p>
        </p:txBody>
      </p:sp>
      <p:sp>
        <p:nvSpPr>
          <p:cNvPr id="13" name="Google Shape;242;p21">
            <a:extLst>
              <a:ext uri="{FF2B5EF4-FFF2-40B4-BE49-F238E27FC236}">
                <a16:creationId xmlns:a16="http://schemas.microsoft.com/office/drawing/2014/main" id="{8AF64459-027E-4561-51B2-0ABA573C2FAF}"/>
              </a:ext>
            </a:extLst>
          </p:cNvPr>
          <p:cNvSpPr txBox="1"/>
          <p:nvPr/>
        </p:nvSpPr>
        <p:spPr>
          <a:xfrm>
            <a:off x="7197871" y="6291823"/>
            <a:ext cx="1399412" cy="80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1" dirty="0">
                <a:solidFill>
                  <a:srgbClr val="FFFFFF"/>
                </a:solidFill>
              </a:rPr>
              <a:t>Arduino Uno R3</a:t>
            </a:r>
            <a:endParaRPr lang="en-US" b="1" dirty="0"/>
          </a:p>
        </p:txBody>
      </p:sp>
      <p:sp>
        <p:nvSpPr>
          <p:cNvPr id="14" name="Google Shape;242;p21">
            <a:extLst>
              <a:ext uri="{FF2B5EF4-FFF2-40B4-BE49-F238E27FC236}">
                <a16:creationId xmlns:a16="http://schemas.microsoft.com/office/drawing/2014/main" id="{9BB85006-C086-3E0E-0061-EA918CAB42C2}"/>
              </a:ext>
            </a:extLst>
          </p:cNvPr>
          <p:cNvSpPr txBox="1"/>
          <p:nvPr/>
        </p:nvSpPr>
        <p:spPr>
          <a:xfrm>
            <a:off x="9226263" y="6295422"/>
            <a:ext cx="1399412" cy="80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1" dirty="0">
                <a:solidFill>
                  <a:srgbClr val="FFFFFF"/>
                </a:solidFill>
              </a:rPr>
              <a:t>RP Lidar A18M</a:t>
            </a:r>
            <a:endParaRPr lang="en-US" b="1" dirty="0"/>
          </a:p>
        </p:txBody>
      </p:sp>
      <p:sp>
        <p:nvSpPr>
          <p:cNvPr id="15" name="Google Shape;242;p21">
            <a:extLst>
              <a:ext uri="{FF2B5EF4-FFF2-40B4-BE49-F238E27FC236}">
                <a16:creationId xmlns:a16="http://schemas.microsoft.com/office/drawing/2014/main" id="{6FDDC95E-0CB8-FEB0-4EFC-0C3A477D2A43}"/>
              </a:ext>
            </a:extLst>
          </p:cNvPr>
          <p:cNvSpPr txBox="1"/>
          <p:nvPr/>
        </p:nvSpPr>
        <p:spPr>
          <a:xfrm>
            <a:off x="10940681" y="6291823"/>
            <a:ext cx="1399412" cy="40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1" dirty="0">
                <a:solidFill>
                  <a:srgbClr val="FFFFFF"/>
                </a:solidFill>
              </a:rPr>
              <a:t>DC Motor</a:t>
            </a:r>
            <a:endParaRPr lang="en-US" b="1" dirty="0"/>
          </a:p>
        </p:txBody>
      </p:sp>
      <p:sp>
        <p:nvSpPr>
          <p:cNvPr id="16" name="Google Shape;242;p21">
            <a:extLst>
              <a:ext uri="{FF2B5EF4-FFF2-40B4-BE49-F238E27FC236}">
                <a16:creationId xmlns:a16="http://schemas.microsoft.com/office/drawing/2014/main" id="{83D28D05-DAD7-FB07-1932-9091F8420C50}"/>
              </a:ext>
            </a:extLst>
          </p:cNvPr>
          <p:cNvSpPr txBox="1"/>
          <p:nvPr/>
        </p:nvSpPr>
        <p:spPr>
          <a:xfrm>
            <a:off x="12640865" y="6291823"/>
            <a:ext cx="1399412" cy="121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1" dirty="0">
                <a:solidFill>
                  <a:srgbClr val="FFFFFF"/>
                </a:solidFill>
              </a:rPr>
              <a:t>L298 Motor Driver</a:t>
            </a:r>
            <a:endParaRPr lang="en-US" b="1" dirty="0"/>
          </a:p>
        </p:txBody>
      </p:sp>
      <p:sp>
        <p:nvSpPr>
          <p:cNvPr id="17" name="Google Shape;242;p21">
            <a:extLst>
              <a:ext uri="{FF2B5EF4-FFF2-40B4-BE49-F238E27FC236}">
                <a16:creationId xmlns:a16="http://schemas.microsoft.com/office/drawing/2014/main" id="{D9C87782-C633-A454-DD6D-20D7420F7303}"/>
              </a:ext>
            </a:extLst>
          </p:cNvPr>
          <p:cNvSpPr txBox="1"/>
          <p:nvPr/>
        </p:nvSpPr>
        <p:spPr>
          <a:xfrm>
            <a:off x="14338755" y="6297251"/>
            <a:ext cx="1399412" cy="66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1" dirty="0">
                <a:solidFill>
                  <a:srgbClr val="FFFFFF"/>
                </a:solidFill>
              </a:rPr>
              <a:t>MPU6050</a:t>
            </a:r>
          </a:p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7E946-65A9-3292-1CEB-A31AF81A92E0}"/>
              </a:ext>
            </a:extLst>
          </p:cNvPr>
          <p:cNvSpPr txBox="1"/>
          <p:nvPr/>
        </p:nvSpPr>
        <p:spPr>
          <a:xfrm>
            <a:off x="1406095" y="8518710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3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0"/>
          <p:cNvCxnSpPr>
            <a:cxnSpLocks/>
          </p:cNvCxnSpPr>
          <p:nvPr/>
        </p:nvCxnSpPr>
        <p:spPr>
          <a:xfrm>
            <a:off x="0" y="5481722"/>
            <a:ext cx="18288000" cy="0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/>
          <p:nvPr/>
        </p:nvSpPr>
        <p:spPr>
          <a:xfrm>
            <a:off x="1290215" y="4522061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401006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6729923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0"/>
          <p:cNvSpPr/>
          <p:nvPr/>
        </p:nvSpPr>
        <p:spPr>
          <a:xfrm>
            <a:off x="9449777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1471131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Architecture</a:t>
            </a:r>
            <a:endParaRPr sz="9000" dirty="0"/>
          </a:p>
        </p:txBody>
      </p:sp>
      <p:sp>
        <p:nvSpPr>
          <p:cNvPr id="213" name="Google Shape;213;p20"/>
          <p:cNvSpPr txBox="1"/>
          <p:nvPr/>
        </p:nvSpPr>
        <p:spPr>
          <a:xfrm>
            <a:off x="1290214" y="6758048"/>
            <a:ext cx="1919319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Camera Input</a:t>
            </a:r>
            <a:endParaRPr b="1" dirty="0"/>
          </a:p>
        </p:txBody>
      </p:sp>
      <p:sp>
        <p:nvSpPr>
          <p:cNvPr id="216" name="Google Shape;216;p20"/>
          <p:cNvSpPr txBox="1"/>
          <p:nvPr/>
        </p:nvSpPr>
        <p:spPr>
          <a:xfrm>
            <a:off x="3697076" y="6758048"/>
            <a:ext cx="2302250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ArUco Marker Detection</a:t>
            </a:r>
            <a:endParaRPr b="1" dirty="0"/>
          </a:p>
        </p:txBody>
      </p:sp>
      <p:sp>
        <p:nvSpPr>
          <p:cNvPr id="219" name="Google Shape;219;p20"/>
          <p:cNvSpPr txBox="1"/>
          <p:nvPr/>
        </p:nvSpPr>
        <p:spPr>
          <a:xfrm>
            <a:off x="6276341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 Transformation</a:t>
            </a:r>
            <a:endParaRPr b="1" dirty="0"/>
          </a:p>
        </p:txBody>
      </p:sp>
      <p:sp>
        <p:nvSpPr>
          <p:cNvPr id="2" name="Google Shape;210;p20">
            <a:extLst>
              <a:ext uri="{FF2B5EF4-FFF2-40B4-BE49-F238E27FC236}">
                <a16:creationId xmlns:a16="http://schemas.microsoft.com/office/drawing/2014/main" id="{BC6CD804-2C7B-8BD7-5BB9-1FC84EA8AD4D}"/>
              </a:ext>
            </a:extLst>
          </p:cNvPr>
          <p:cNvSpPr/>
          <p:nvPr/>
        </p:nvSpPr>
        <p:spPr>
          <a:xfrm>
            <a:off x="1216685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0;p20">
            <a:extLst>
              <a:ext uri="{FF2B5EF4-FFF2-40B4-BE49-F238E27FC236}">
                <a16:creationId xmlns:a16="http://schemas.microsoft.com/office/drawing/2014/main" id="{77A8E3F2-BFB2-3F90-245C-C8A0DB8E33B4}"/>
              </a:ext>
            </a:extLst>
          </p:cNvPr>
          <p:cNvSpPr/>
          <p:nvPr/>
        </p:nvSpPr>
        <p:spPr>
          <a:xfrm>
            <a:off x="14886401" y="4474875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9;p20">
            <a:extLst>
              <a:ext uri="{FF2B5EF4-FFF2-40B4-BE49-F238E27FC236}">
                <a16:creationId xmlns:a16="http://schemas.microsoft.com/office/drawing/2014/main" id="{BAB234E9-C837-60FA-35BD-89DB76B8A757}"/>
              </a:ext>
            </a:extLst>
          </p:cNvPr>
          <p:cNvSpPr txBox="1"/>
          <p:nvPr/>
        </p:nvSpPr>
        <p:spPr>
          <a:xfrm>
            <a:off x="8996195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Serial Transmission</a:t>
            </a:r>
            <a:endParaRPr b="1" dirty="0"/>
          </a:p>
        </p:txBody>
      </p:sp>
      <p:sp>
        <p:nvSpPr>
          <p:cNvPr id="6" name="Google Shape;219;p20">
            <a:extLst>
              <a:ext uri="{FF2B5EF4-FFF2-40B4-BE49-F238E27FC236}">
                <a16:creationId xmlns:a16="http://schemas.microsoft.com/office/drawing/2014/main" id="{AC436D69-028B-0D87-FF5E-55D7A4BAD27B}"/>
              </a:ext>
            </a:extLst>
          </p:cNvPr>
          <p:cNvSpPr txBox="1"/>
          <p:nvPr/>
        </p:nvSpPr>
        <p:spPr>
          <a:xfrm>
            <a:off x="11713277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Pose Estimation &amp; Filtering</a:t>
            </a:r>
            <a:endParaRPr b="1" dirty="0"/>
          </a:p>
        </p:txBody>
      </p:sp>
      <p:sp>
        <p:nvSpPr>
          <p:cNvPr id="7" name="Google Shape;219;p20">
            <a:extLst>
              <a:ext uri="{FF2B5EF4-FFF2-40B4-BE49-F238E27FC236}">
                <a16:creationId xmlns:a16="http://schemas.microsoft.com/office/drawing/2014/main" id="{8A055B7F-6C51-0483-F80A-7249B9E97310}"/>
              </a:ext>
            </a:extLst>
          </p:cNvPr>
          <p:cNvSpPr txBox="1"/>
          <p:nvPr/>
        </p:nvSpPr>
        <p:spPr>
          <a:xfrm>
            <a:off x="14432819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and Control</a:t>
            </a:r>
            <a:endParaRPr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2CDA9-4394-4331-3F26-61431128A8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D1C7"/>
              </a:clrFrom>
              <a:clrTo>
                <a:srgbClr val="DBD1C7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3637" y="4362971"/>
            <a:ext cx="2143125" cy="2143125"/>
          </a:xfrm>
          <a:prstGeom prst="rect">
            <a:avLst/>
          </a:prstGeom>
        </p:spPr>
      </p:pic>
      <p:pic>
        <p:nvPicPr>
          <p:cNvPr id="11" name="Google Shape;153;p16">
            <a:extLst>
              <a:ext uri="{FF2B5EF4-FFF2-40B4-BE49-F238E27FC236}">
                <a16:creationId xmlns:a16="http://schemas.microsoft.com/office/drawing/2014/main" id="{03951378-0B14-5EA8-B3BF-682A3608699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6827" t="29632" r="67506" b="42797"/>
          <a:stretch/>
        </p:blipFill>
        <p:spPr>
          <a:xfrm>
            <a:off x="14825770" y="2446718"/>
            <a:ext cx="2113844" cy="218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9A7F-B9B6-A156-4597-99AC3FAABE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7297" y="2808843"/>
            <a:ext cx="1797504" cy="1797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626668-7303-DFD0-7129-7D0F200EA3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50051" y="3122589"/>
            <a:ext cx="1483758" cy="1483758"/>
          </a:xfrm>
          <a:prstGeom prst="rect">
            <a:avLst/>
          </a:prstGeom>
        </p:spPr>
      </p:pic>
      <p:pic>
        <p:nvPicPr>
          <p:cNvPr id="2052" name="Picture 4" descr="Serial Port png images | PNGEgg">
            <a:extLst>
              <a:ext uri="{FF2B5EF4-FFF2-40B4-BE49-F238E27FC236}">
                <a16:creationId xmlns:a16="http://schemas.microsoft.com/office/drawing/2014/main" id="{3B11E147-ED0E-62FE-9947-397533D4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72" y="2712362"/>
            <a:ext cx="1919319" cy="19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093904-239E-11E0-07E3-6F0F17CA1B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57766" y="2839652"/>
            <a:ext cx="1703529" cy="1703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CD8D7-62DF-4122-889E-FE8565854267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4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0"/>
          <p:cNvCxnSpPr>
            <a:cxnSpLocks/>
          </p:cNvCxnSpPr>
          <p:nvPr/>
        </p:nvCxnSpPr>
        <p:spPr>
          <a:xfrm>
            <a:off x="0" y="5481722"/>
            <a:ext cx="18288000" cy="0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/>
          <p:nvPr/>
        </p:nvSpPr>
        <p:spPr>
          <a:xfrm>
            <a:off x="1290215" y="4522061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401006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6729923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0"/>
          <p:cNvSpPr/>
          <p:nvPr/>
        </p:nvSpPr>
        <p:spPr>
          <a:xfrm>
            <a:off x="9449777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1471131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Architecture</a:t>
            </a:r>
            <a:endParaRPr sz="9000" dirty="0"/>
          </a:p>
        </p:txBody>
      </p:sp>
      <p:sp>
        <p:nvSpPr>
          <p:cNvPr id="213" name="Google Shape;213;p20"/>
          <p:cNvSpPr txBox="1"/>
          <p:nvPr/>
        </p:nvSpPr>
        <p:spPr>
          <a:xfrm>
            <a:off x="1290214" y="6758048"/>
            <a:ext cx="1919319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Camera Input</a:t>
            </a:r>
            <a:endParaRPr b="1" dirty="0"/>
          </a:p>
        </p:txBody>
      </p:sp>
      <p:sp>
        <p:nvSpPr>
          <p:cNvPr id="216" name="Google Shape;216;p20"/>
          <p:cNvSpPr txBox="1"/>
          <p:nvPr/>
        </p:nvSpPr>
        <p:spPr>
          <a:xfrm>
            <a:off x="3697076" y="6758048"/>
            <a:ext cx="2302250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ArUco Marker Detection</a:t>
            </a:r>
            <a:endParaRPr b="1" dirty="0"/>
          </a:p>
        </p:txBody>
      </p:sp>
      <p:sp>
        <p:nvSpPr>
          <p:cNvPr id="219" name="Google Shape;219;p20"/>
          <p:cNvSpPr txBox="1"/>
          <p:nvPr/>
        </p:nvSpPr>
        <p:spPr>
          <a:xfrm>
            <a:off x="6276341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 Transformation</a:t>
            </a:r>
            <a:endParaRPr b="1" dirty="0"/>
          </a:p>
        </p:txBody>
      </p:sp>
      <p:sp>
        <p:nvSpPr>
          <p:cNvPr id="2" name="Google Shape;210;p20">
            <a:extLst>
              <a:ext uri="{FF2B5EF4-FFF2-40B4-BE49-F238E27FC236}">
                <a16:creationId xmlns:a16="http://schemas.microsoft.com/office/drawing/2014/main" id="{BC6CD804-2C7B-8BD7-5BB9-1FC84EA8AD4D}"/>
              </a:ext>
            </a:extLst>
          </p:cNvPr>
          <p:cNvSpPr/>
          <p:nvPr/>
        </p:nvSpPr>
        <p:spPr>
          <a:xfrm>
            <a:off x="1216685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0;p20">
            <a:extLst>
              <a:ext uri="{FF2B5EF4-FFF2-40B4-BE49-F238E27FC236}">
                <a16:creationId xmlns:a16="http://schemas.microsoft.com/office/drawing/2014/main" id="{77A8E3F2-BFB2-3F90-245C-C8A0DB8E33B4}"/>
              </a:ext>
            </a:extLst>
          </p:cNvPr>
          <p:cNvSpPr/>
          <p:nvPr/>
        </p:nvSpPr>
        <p:spPr>
          <a:xfrm>
            <a:off x="14886401" y="4474875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9;p20">
            <a:extLst>
              <a:ext uri="{FF2B5EF4-FFF2-40B4-BE49-F238E27FC236}">
                <a16:creationId xmlns:a16="http://schemas.microsoft.com/office/drawing/2014/main" id="{BAB234E9-C837-60FA-35BD-89DB76B8A757}"/>
              </a:ext>
            </a:extLst>
          </p:cNvPr>
          <p:cNvSpPr txBox="1"/>
          <p:nvPr/>
        </p:nvSpPr>
        <p:spPr>
          <a:xfrm>
            <a:off x="8996195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Serial Transmission</a:t>
            </a:r>
            <a:endParaRPr b="1" dirty="0"/>
          </a:p>
        </p:txBody>
      </p:sp>
      <p:sp>
        <p:nvSpPr>
          <p:cNvPr id="6" name="Google Shape;219;p20">
            <a:extLst>
              <a:ext uri="{FF2B5EF4-FFF2-40B4-BE49-F238E27FC236}">
                <a16:creationId xmlns:a16="http://schemas.microsoft.com/office/drawing/2014/main" id="{AC436D69-028B-0D87-FF5E-55D7A4BAD27B}"/>
              </a:ext>
            </a:extLst>
          </p:cNvPr>
          <p:cNvSpPr txBox="1"/>
          <p:nvPr/>
        </p:nvSpPr>
        <p:spPr>
          <a:xfrm>
            <a:off x="11713277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Pose Estimation &amp; Filtering</a:t>
            </a:r>
            <a:endParaRPr b="1" dirty="0"/>
          </a:p>
        </p:txBody>
      </p:sp>
      <p:sp>
        <p:nvSpPr>
          <p:cNvPr id="7" name="Google Shape;219;p20">
            <a:extLst>
              <a:ext uri="{FF2B5EF4-FFF2-40B4-BE49-F238E27FC236}">
                <a16:creationId xmlns:a16="http://schemas.microsoft.com/office/drawing/2014/main" id="{8A055B7F-6C51-0483-F80A-7249B9E97310}"/>
              </a:ext>
            </a:extLst>
          </p:cNvPr>
          <p:cNvSpPr txBox="1"/>
          <p:nvPr/>
        </p:nvSpPr>
        <p:spPr>
          <a:xfrm>
            <a:off x="14432819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and Control</a:t>
            </a:r>
            <a:endParaRPr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2CDA9-4394-4331-3F26-61431128A8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D1C7"/>
              </a:clrFrom>
              <a:clrTo>
                <a:srgbClr val="DBD1C7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3637" y="4362971"/>
            <a:ext cx="2143125" cy="2143125"/>
          </a:xfrm>
          <a:prstGeom prst="rect">
            <a:avLst/>
          </a:prstGeom>
        </p:spPr>
      </p:pic>
      <p:pic>
        <p:nvPicPr>
          <p:cNvPr id="11" name="Google Shape;153;p16">
            <a:extLst>
              <a:ext uri="{FF2B5EF4-FFF2-40B4-BE49-F238E27FC236}">
                <a16:creationId xmlns:a16="http://schemas.microsoft.com/office/drawing/2014/main" id="{03951378-0B14-5EA8-B3BF-682A3608699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6827" t="29632" r="67506" b="42797"/>
          <a:stretch/>
        </p:blipFill>
        <p:spPr>
          <a:xfrm>
            <a:off x="14825770" y="2446718"/>
            <a:ext cx="2113844" cy="218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9A7F-B9B6-A156-4597-99AC3FAABE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74009" y="4606347"/>
            <a:ext cx="1797504" cy="1797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626668-7303-DFD0-7129-7D0F200EA3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50051" y="3122589"/>
            <a:ext cx="1483758" cy="1483758"/>
          </a:xfrm>
          <a:prstGeom prst="rect">
            <a:avLst/>
          </a:prstGeom>
        </p:spPr>
      </p:pic>
      <p:pic>
        <p:nvPicPr>
          <p:cNvPr id="2052" name="Picture 4" descr="Serial Port png images | PNGEgg">
            <a:extLst>
              <a:ext uri="{FF2B5EF4-FFF2-40B4-BE49-F238E27FC236}">
                <a16:creationId xmlns:a16="http://schemas.microsoft.com/office/drawing/2014/main" id="{3B11E147-ED0E-62FE-9947-397533D4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72" y="2712362"/>
            <a:ext cx="1919319" cy="19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093904-239E-11E0-07E3-6F0F17CA1B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57766" y="2839652"/>
            <a:ext cx="1703529" cy="1703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9F8B0-7CC1-CC06-9BDC-DA4856D22638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4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10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0"/>
          <p:cNvCxnSpPr>
            <a:cxnSpLocks/>
          </p:cNvCxnSpPr>
          <p:nvPr/>
        </p:nvCxnSpPr>
        <p:spPr>
          <a:xfrm>
            <a:off x="0" y="5481722"/>
            <a:ext cx="18288000" cy="0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/>
          <p:nvPr/>
        </p:nvSpPr>
        <p:spPr>
          <a:xfrm>
            <a:off x="1290215" y="4522061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401006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6729923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0"/>
          <p:cNvSpPr/>
          <p:nvPr/>
        </p:nvSpPr>
        <p:spPr>
          <a:xfrm>
            <a:off x="9449777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1471131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Architecture</a:t>
            </a:r>
            <a:endParaRPr sz="9000" dirty="0"/>
          </a:p>
        </p:txBody>
      </p:sp>
      <p:sp>
        <p:nvSpPr>
          <p:cNvPr id="213" name="Google Shape;213;p20"/>
          <p:cNvSpPr txBox="1"/>
          <p:nvPr/>
        </p:nvSpPr>
        <p:spPr>
          <a:xfrm>
            <a:off x="1290214" y="6758048"/>
            <a:ext cx="1919319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Camera Input</a:t>
            </a:r>
            <a:endParaRPr b="1" dirty="0"/>
          </a:p>
        </p:txBody>
      </p:sp>
      <p:sp>
        <p:nvSpPr>
          <p:cNvPr id="216" name="Google Shape;216;p20"/>
          <p:cNvSpPr txBox="1"/>
          <p:nvPr/>
        </p:nvSpPr>
        <p:spPr>
          <a:xfrm>
            <a:off x="3697076" y="6758048"/>
            <a:ext cx="2302250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ArUco Marker Detection</a:t>
            </a:r>
            <a:endParaRPr b="1" dirty="0"/>
          </a:p>
        </p:txBody>
      </p:sp>
      <p:sp>
        <p:nvSpPr>
          <p:cNvPr id="219" name="Google Shape;219;p20"/>
          <p:cNvSpPr txBox="1"/>
          <p:nvPr/>
        </p:nvSpPr>
        <p:spPr>
          <a:xfrm>
            <a:off x="6276341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 Transformation</a:t>
            </a:r>
            <a:endParaRPr b="1" dirty="0"/>
          </a:p>
        </p:txBody>
      </p:sp>
      <p:sp>
        <p:nvSpPr>
          <p:cNvPr id="2" name="Google Shape;210;p20">
            <a:extLst>
              <a:ext uri="{FF2B5EF4-FFF2-40B4-BE49-F238E27FC236}">
                <a16:creationId xmlns:a16="http://schemas.microsoft.com/office/drawing/2014/main" id="{BC6CD804-2C7B-8BD7-5BB9-1FC84EA8AD4D}"/>
              </a:ext>
            </a:extLst>
          </p:cNvPr>
          <p:cNvSpPr/>
          <p:nvPr/>
        </p:nvSpPr>
        <p:spPr>
          <a:xfrm>
            <a:off x="1216685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0;p20">
            <a:extLst>
              <a:ext uri="{FF2B5EF4-FFF2-40B4-BE49-F238E27FC236}">
                <a16:creationId xmlns:a16="http://schemas.microsoft.com/office/drawing/2014/main" id="{77A8E3F2-BFB2-3F90-245C-C8A0DB8E33B4}"/>
              </a:ext>
            </a:extLst>
          </p:cNvPr>
          <p:cNvSpPr/>
          <p:nvPr/>
        </p:nvSpPr>
        <p:spPr>
          <a:xfrm>
            <a:off x="14886401" y="4474875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9;p20">
            <a:extLst>
              <a:ext uri="{FF2B5EF4-FFF2-40B4-BE49-F238E27FC236}">
                <a16:creationId xmlns:a16="http://schemas.microsoft.com/office/drawing/2014/main" id="{BAB234E9-C837-60FA-35BD-89DB76B8A757}"/>
              </a:ext>
            </a:extLst>
          </p:cNvPr>
          <p:cNvSpPr txBox="1"/>
          <p:nvPr/>
        </p:nvSpPr>
        <p:spPr>
          <a:xfrm>
            <a:off x="8996195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Serial Transmission</a:t>
            </a:r>
            <a:endParaRPr b="1" dirty="0"/>
          </a:p>
        </p:txBody>
      </p:sp>
      <p:sp>
        <p:nvSpPr>
          <p:cNvPr id="6" name="Google Shape;219;p20">
            <a:extLst>
              <a:ext uri="{FF2B5EF4-FFF2-40B4-BE49-F238E27FC236}">
                <a16:creationId xmlns:a16="http://schemas.microsoft.com/office/drawing/2014/main" id="{AC436D69-028B-0D87-FF5E-55D7A4BAD27B}"/>
              </a:ext>
            </a:extLst>
          </p:cNvPr>
          <p:cNvSpPr txBox="1"/>
          <p:nvPr/>
        </p:nvSpPr>
        <p:spPr>
          <a:xfrm>
            <a:off x="11713277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Pose Estimation &amp; Filtering</a:t>
            </a:r>
            <a:endParaRPr b="1" dirty="0"/>
          </a:p>
        </p:txBody>
      </p:sp>
      <p:sp>
        <p:nvSpPr>
          <p:cNvPr id="7" name="Google Shape;219;p20">
            <a:extLst>
              <a:ext uri="{FF2B5EF4-FFF2-40B4-BE49-F238E27FC236}">
                <a16:creationId xmlns:a16="http://schemas.microsoft.com/office/drawing/2014/main" id="{8A055B7F-6C51-0483-F80A-7249B9E97310}"/>
              </a:ext>
            </a:extLst>
          </p:cNvPr>
          <p:cNvSpPr txBox="1"/>
          <p:nvPr/>
        </p:nvSpPr>
        <p:spPr>
          <a:xfrm>
            <a:off x="14432819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and Control</a:t>
            </a:r>
            <a:endParaRPr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2CDA9-4394-4331-3F26-61431128A8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D1C7"/>
              </a:clrFrom>
              <a:clrTo>
                <a:srgbClr val="DBD1C7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3637" y="4362971"/>
            <a:ext cx="2143125" cy="2143125"/>
          </a:xfrm>
          <a:prstGeom prst="rect">
            <a:avLst/>
          </a:prstGeom>
        </p:spPr>
      </p:pic>
      <p:pic>
        <p:nvPicPr>
          <p:cNvPr id="11" name="Google Shape;153;p16">
            <a:extLst>
              <a:ext uri="{FF2B5EF4-FFF2-40B4-BE49-F238E27FC236}">
                <a16:creationId xmlns:a16="http://schemas.microsoft.com/office/drawing/2014/main" id="{03951378-0B14-5EA8-B3BF-682A3608699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6827" t="29632" r="67506" b="42797"/>
          <a:stretch/>
        </p:blipFill>
        <p:spPr>
          <a:xfrm>
            <a:off x="14825770" y="2446718"/>
            <a:ext cx="2113844" cy="218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9A7F-B9B6-A156-4597-99AC3FAABE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74009" y="4606347"/>
            <a:ext cx="1797504" cy="1797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626668-7303-DFD0-7129-7D0F200EA3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47702" y="4631681"/>
            <a:ext cx="1483758" cy="1483758"/>
          </a:xfrm>
          <a:prstGeom prst="rect">
            <a:avLst/>
          </a:prstGeom>
        </p:spPr>
      </p:pic>
      <p:pic>
        <p:nvPicPr>
          <p:cNvPr id="2052" name="Picture 4" descr="Serial Port png images | PNGEgg">
            <a:extLst>
              <a:ext uri="{FF2B5EF4-FFF2-40B4-BE49-F238E27FC236}">
                <a16:creationId xmlns:a16="http://schemas.microsoft.com/office/drawing/2014/main" id="{3B11E147-ED0E-62FE-9947-397533D4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72" y="2712362"/>
            <a:ext cx="1919319" cy="19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093904-239E-11E0-07E3-6F0F17CA1B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57766" y="2839652"/>
            <a:ext cx="1703529" cy="1703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4EAA7-0414-E94A-FE86-A9D384F48C1C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4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83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0"/>
          <p:cNvCxnSpPr>
            <a:cxnSpLocks/>
          </p:cNvCxnSpPr>
          <p:nvPr/>
        </p:nvCxnSpPr>
        <p:spPr>
          <a:xfrm>
            <a:off x="0" y="5481722"/>
            <a:ext cx="18288000" cy="0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/>
          <p:nvPr/>
        </p:nvSpPr>
        <p:spPr>
          <a:xfrm>
            <a:off x="1290215" y="4522061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401006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6729923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0"/>
          <p:cNvSpPr/>
          <p:nvPr/>
        </p:nvSpPr>
        <p:spPr>
          <a:xfrm>
            <a:off x="9449777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1471131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Architecture</a:t>
            </a:r>
            <a:endParaRPr sz="9000" dirty="0"/>
          </a:p>
        </p:txBody>
      </p:sp>
      <p:sp>
        <p:nvSpPr>
          <p:cNvPr id="213" name="Google Shape;213;p20"/>
          <p:cNvSpPr txBox="1"/>
          <p:nvPr/>
        </p:nvSpPr>
        <p:spPr>
          <a:xfrm>
            <a:off x="1290214" y="6758048"/>
            <a:ext cx="1919319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Camera Input</a:t>
            </a:r>
            <a:endParaRPr b="1" dirty="0"/>
          </a:p>
        </p:txBody>
      </p:sp>
      <p:sp>
        <p:nvSpPr>
          <p:cNvPr id="216" name="Google Shape;216;p20"/>
          <p:cNvSpPr txBox="1"/>
          <p:nvPr/>
        </p:nvSpPr>
        <p:spPr>
          <a:xfrm>
            <a:off x="3697076" y="6758048"/>
            <a:ext cx="2302250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ArUco Marker Detection</a:t>
            </a:r>
            <a:endParaRPr b="1" dirty="0"/>
          </a:p>
        </p:txBody>
      </p:sp>
      <p:sp>
        <p:nvSpPr>
          <p:cNvPr id="219" name="Google Shape;219;p20"/>
          <p:cNvSpPr txBox="1"/>
          <p:nvPr/>
        </p:nvSpPr>
        <p:spPr>
          <a:xfrm>
            <a:off x="6276341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 Transformation</a:t>
            </a:r>
            <a:endParaRPr b="1" dirty="0"/>
          </a:p>
        </p:txBody>
      </p:sp>
      <p:sp>
        <p:nvSpPr>
          <p:cNvPr id="2" name="Google Shape;210;p20">
            <a:extLst>
              <a:ext uri="{FF2B5EF4-FFF2-40B4-BE49-F238E27FC236}">
                <a16:creationId xmlns:a16="http://schemas.microsoft.com/office/drawing/2014/main" id="{BC6CD804-2C7B-8BD7-5BB9-1FC84EA8AD4D}"/>
              </a:ext>
            </a:extLst>
          </p:cNvPr>
          <p:cNvSpPr/>
          <p:nvPr/>
        </p:nvSpPr>
        <p:spPr>
          <a:xfrm>
            <a:off x="12166859" y="4522062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0;p20">
            <a:extLst>
              <a:ext uri="{FF2B5EF4-FFF2-40B4-BE49-F238E27FC236}">
                <a16:creationId xmlns:a16="http://schemas.microsoft.com/office/drawing/2014/main" id="{77A8E3F2-BFB2-3F90-245C-C8A0DB8E33B4}"/>
              </a:ext>
            </a:extLst>
          </p:cNvPr>
          <p:cNvSpPr/>
          <p:nvPr/>
        </p:nvSpPr>
        <p:spPr>
          <a:xfrm>
            <a:off x="14886401" y="4474875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9;p20">
            <a:extLst>
              <a:ext uri="{FF2B5EF4-FFF2-40B4-BE49-F238E27FC236}">
                <a16:creationId xmlns:a16="http://schemas.microsoft.com/office/drawing/2014/main" id="{BAB234E9-C837-60FA-35BD-89DB76B8A757}"/>
              </a:ext>
            </a:extLst>
          </p:cNvPr>
          <p:cNvSpPr txBox="1"/>
          <p:nvPr/>
        </p:nvSpPr>
        <p:spPr>
          <a:xfrm>
            <a:off x="8996195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Serial Transmission</a:t>
            </a:r>
            <a:endParaRPr b="1" dirty="0"/>
          </a:p>
        </p:txBody>
      </p:sp>
      <p:sp>
        <p:nvSpPr>
          <p:cNvPr id="6" name="Google Shape;219;p20">
            <a:extLst>
              <a:ext uri="{FF2B5EF4-FFF2-40B4-BE49-F238E27FC236}">
                <a16:creationId xmlns:a16="http://schemas.microsoft.com/office/drawing/2014/main" id="{AC436D69-028B-0D87-FF5E-55D7A4BAD27B}"/>
              </a:ext>
            </a:extLst>
          </p:cNvPr>
          <p:cNvSpPr txBox="1"/>
          <p:nvPr/>
        </p:nvSpPr>
        <p:spPr>
          <a:xfrm>
            <a:off x="11713277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Pose Estimation &amp; Filtering</a:t>
            </a:r>
            <a:endParaRPr b="1" dirty="0"/>
          </a:p>
        </p:txBody>
      </p:sp>
      <p:sp>
        <p:nvSpPr>
          <p:cNvPr id="7" name="Google Shape;219;p20">
            <a:extLst>
              <a:ext uri="{FF2B5EF4-FFF2-40B4-BE49-F238E27FC236}">
                <a16:creationId xmlns:a16="http://schemas.microsoft.com/office/drawing/2014/main" id="{8A055B7F-6C51-0483-F80A-7249B9E97310}"/>
              </a:ext>
            </a:extLst>
          </p:cNvPr>
          <p:cNvSpPr txBox="1"/>
          <p:nvPr/>
        </p:nvSpPr>
        <p:spPr>
          <a:xfrm>
            <a:off x="14432819" y="6758048"/>
            <a:ext cx="2826481" cy="9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7" b="1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and Control</a:t>
            </a:r>
            <a:endParaRPr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2CDA9-4394-4331-3F26-61431128A8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D1C7"/>
              </a:clrFrom>
              <a:clrTo>
                <a:srgbClr val="DBD1C7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3637" y="4362971"/>
            <a:ext cx="2143125" cy="2143125"/>
          </a:xfrm>
          <a:prstGeom prst="rect">
            <a:avLst/>
          </a:prstGeom>
        </p:spPr>
      </p:pic>
      <p:pic>
        <p:nvPicPr>
          <p:cNvPr id="11" name="Google Shape;153;p16">
            <a:extLst>
              <a:ext uri="{FF2B5EF4-FFF2-40B4-BE49-F238E27FC236}">
                <a16:creationId xmlns:a16="http://schemas.microsoft.com/office/drawing/2014/main" id="{03951378-0B14-5EA8-B3BF-682A3608699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6827" t="29632" r="67506" b="42797"/>
          <a:stretch/>
        </p:blipFill>
        <p:spPr>
          <a:xfrm>
            <a:off x="14825770" y="2446718"/>
            <a:ext cx="2113844" cy="218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9A7F-B9B6-A156-4597-99AC3FAABE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74009" y="4606347"/>
            <a:ext cx="1797504" cy="1797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626668-7303-DFD0-7129-7D0F200EA3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47702" y="4631681"/>
            <a:ext cx="1483758" cy="1483758"/>
          </a:xfrm>
          <a:prstGeom prst="rect">
            <a:avLst/>
          </a:prstGeom>
        </p:spPr>
      </p:pic>
      <p:pic>
        <p:nvPicPr>
          <p:cNvPr id="2052" name="Picture 4" descr="Serial Port png images | PNGEgg">
            <a:extLst>
              <a:ext uri="{FF2B5EF4-FFF2-40B4-BE49-F238E27FC236}">
                <a16:creationId xmlns:a16="http://schemas.microsoft.com/office/drawing/2014/main" id="{3B11E147-ED0E-62FE-9947-397533D4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684" y="4474873"/>
            <a:ext cx="1919319" cy="19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093904-239E-11E0-07E3-6F0F17CA1B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57766" y="2839652"/>
            <a:ext cx="1703529" cy="1703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316BBA-9854-1585-782C-0C636C9E57B6}"/>
              </a:ext>
            </a:extLst>
          </p:cNvPr>
          <p:cNvSpPr txBox="1"/>
          <p:nvPr/>
        </p:nvSpPr>
        <p:spPr>
          <a:xfrm>
            <a:off x="-1" y="9796615"/>
            <a:ext cx="777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500" b="1" dirty="0">
                <a:solidFill>
                  <a:schemeClr val="bg1"/>
                </a:solidFill>
              </a:rPr>
              <a:t>4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9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665</Words>
  <Application>Microsoft Office PowerPoint</Application>
  <PresentationFormat>Custom</PresentationFormat>
  <Paragraphs>169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Times New Roman</vt:lpstr>
      <vt:lpstr>PT Serif</vt:lpstr>
      <vt:lpstr>Archivo Black</vt:lpstr>
      <vt:lpstr>Arial</vt:lpstr>
      <vt:lpstr>Cambria Math</vt:lpstr>
      <vt:lpstr>Calibri</vt:lpstr>
      <vt:lpstr>Noto Sans</vt:lpstr>
      <vt:lpstr>Cyber-Futuristic AI Technology Thesis Defense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 Deen</cp:lastModifiedBy>
  <cp:revision>60</cp:revision>
  <dcterms:modified xsi:type="dcterms:W3CDTF">2025-08-02T08:33:53Z</dcterms:modified>
</cp:coreProperties>
</file>